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Roboto Slab"/>
      <p:regular r:id="rId59"/>
      <p:bold r:id="rId60"/>
    </p:embeddedFont>
    <p:embeddedFont>
      <p:font typeface="Roboto"/>
      <p:regular r:id="rId61"/>
      <p:bold r:id="rId62"/>
      <p:italic r:id="rId63"/>
      <p:boldItalic r:id="rId64"/>
    </p:embeddedFont>
    <p:embeddedFont>
      <p:font typeface="Montserrat"/>
      <p:regular r:id="rId65"/>
      <p:bold r:id="rId66"/>
      <p:italic r:id="rId67"/>
      <p:boldItalic r:id="rId68"/>
    </p:embeddedFont>
    <p:embeddedFont>
      <p:font typeface="Roboto Slab SemiBold"/>
      <p:regular r:id="rId69"/>
      <p:bold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RobotoSlabSemiBold-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5.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7.xml"/><Relationship Id="rId66" Type="http://schemas.openxmlformats.org/officeDocument/2006/relationships/font" Target="fonts/Montserrat-bold.fntdata"/><Relationship Id="rId21" Type="http://schemas.openxmlformats.org/officeDocument/2006/relationships/slide" Target="slides/slide16.xml"/><Relationship Id="rId65" Type="http://schemas.openxmlformats.org/officeDocument/2006/relationships/font" Target="fonts/Montserrat-regular.fntdata"/><Relationship Id="rId24" Type="http://schemas.openxmlformats.org/officeDocument/2006/relationships/slide" Target="slides/slide19.xml"/><Relationship Id="rId68" Type="http://schemas.openxmlformats.org/officeDocument/2006/relationships/font" Target="fonts/Montserrat-boldItalic.fntdata"/><Relationship Id="rId23" Type="http://schemas.openxmlformats.org/officeDocument/2006/relationships/slide" Target="slides/slide18.xml"/><Relationship Id="rId67" Type="http://schemas.openxmlformats.org/officeDocument/2006/relationships/font" Target="fonts/Montserrat-italic.fntdata"/><Relationship Id="rId60" Type="http://schemas.openxmlformats.org/officeDocument/2006/relationships/font" Target="fonts/RobotoSlab-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SlabSemiBold-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Slab-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mplilearn.com/tutorials/devops-tutorial/devops-tools#1_version_control_tool_git_gitlab_github_bitbucket" TargetMode="External"/><Relationship Id="rId3" Type="http://schemas.openxmlformats.org/officeDocument/2006/relationships/hyperlink" Target="https://www.simplilearn.com/tutorials/devops-tutorial/devops-tools#2_build_tool_maven" TargetMode="External"/><Relationship Id="rId4" Type="http://schemas.openxmlformats.org/officeDocument/2006/relationships/hyperlink" Target="https://www.simplilearn.com/tutorials/devops-tutorial/devops-tools#3_continuous_integration_tool_jenkins" TargetMode="External"/><Relationship Id="rId5" Type="http://schemas.openxmlformats.org/officeDocument/2006/relationships/hyperlink" Target="https://www.simplilearn.com/tutorials/devops-tutorial/devops-tools#17_testing_tool_selenium" TargetMode="External"/><Relationship Id="rId6" Type="http://schemas.openxmlformats.org/officeDocument/2006/relationships/hyperlink" Target="https://www.simplilearn.com/tutorials/devops-tutorial/devops-tools#7_container_platforms_docker" TargetMode="External"/><Relationship Id="rId7" Type="http://schemas.openxmlformats.org/officeDocument/2006/relationships/hyperlink" Target="https://www.simplilearn.com/tutorials/devops-tutorial/devops-tools#8_container_platforms_kubernetes" TargetMode="External"/><Relationship Id="rId8" Type="http://schemas.openxmlformats.org/officeDocument/2006/relationships/hyperlink" Target="https://www.simplilearn.com/tutorials/devops-tutorial/devops-tools#16_splunk_cloud_monitoring_alerting_and_incident_response_tool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ocker.com/products/docker-desktop"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mplilearn.com/introduction-to-amazon-web-services-aws-article" TargetMode="External"/><Relationship Id="rId3" Type="http://schemas.openxmlformats.org/officeDocument/2006/relationships/hyperlink" Target="https://www.simplilearn.com/tutorials/azure-tutorial/what-is-azure" TargetMode="External"/><Relationship Id="rId4" Type="http://schemas.openxmlformats.org/officeDocument/2006/relationships/hyperlink" Target="https://www.simplilearn.com/google-cloud-platform-article"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c6f75fc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c6f75fc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7806c61cbd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7806c61cbd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7806c61cbd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7806c61cbd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7806c61cbd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7806c61cbd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4d76cedb4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4d76cedb4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7806c61cbd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7806c61cb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7806c61cbd_3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7806c61cbd_3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626262"/>
                </a:solidFill>
                <a:highlight>
                  <a:srgbClr val="FFFFFF"/>
                </a:highlight>
              </a:rPr>
              <a:t>There are dozens of tools out there to automate every aspect of DevOps. These are commercial or open source. XebiaLabs curated a list of 100+ tools arranged as a "periodic table". They also published a list of open source tools.</a:t>
            </a:r>
            <a:endParaRPr>
              <a:solidFill>
                <a:schemeClr val="dk1"/>
              </a:solidFill>
            </a:endParaRPr>
          </a:p>
          <a:p>
            <a:pPr indent="0" lvl="0" marL="0" rtl="0" algn="l">
              <a:spcBef>
                <a:spcPts val="1100"/>
              </a:spcBef>
              <a:spcAft>
                <a:spcPts val="0"/>
              </a:spcAft>
              <a:buNone/>
            </a:pPr>
            <a:r>
              <a:rPr lang="en" sz="1500">
                <a:solidFill>
                  <a:schemeClr val="dk1"/>
                </a:solidFill>
                <a:highlight>
                  <a:srgbClr val="FFFFFF"/>
                </a:highlight>
              </a:rPr>
              <a:t>The right DevOps tools can make the projects much simpler for your teams. These tools provide you with many benefits, from improving collaboration to handling various technical aspects.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7806c61cbd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7806c61cbd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On each step of DevOps we use different sets of tools:</a:t>
            </a:r>
            <a:endParaRPr/>
          </a:p>
          <a:p>
            <a:pPr indent="0" lvl="0" marL="0" rtl="0" algn="l">
              <a:lnSpc>
                <a:spcPct val="115000"/>
              </a:lnSpc>
              <a:spcBef>
                <a:spcPts val="1100"/>
              </a:spcBef>
              <a:spcAft>
                <a:spcPts val="0"/>
              </a:spcAft>
              <a:buNone/>
            </a:pPr>
            <a:r>
              <a:rPr lang="en" sz="1200">
                <a:solidFill>
                  <a:srgbClr val="0A5DC9"/>
                </a:solidFill>
                <a:highlight>
                  <a:srgbClr val="FFFFFF"/>
                </a:highlight>
                <a:uFill>
                  <a:noFill/>
                </a:uFill>
                <a:latin typeface="Roboto"/>
                <a:ea typeface="Roboto"/>
                <a:cs typeface="Roboto"/>
                <a:sym typeface="Roboto"/>
                <a:hlinkClick r:id="rId2">
                  <a:extLst>
                    <a:ext uri="{A12FA001-AC4F-418D-AE19-62706E023703}">
                      <ahyp:hlinkClr val="tx"/>
                    </a:ext>
                  </a:extLst>
                </a:hlinkClick>
              </a:rPr>
              <a:t> Version Control Tool: Git (GitLab, GitHub, Bitbucket)</a:t>
            </a:r>
            <a:endParaRPr/>
          </a:p>
          <a:p>
            <a:pPr indent="0" lvl="0" marL="0" rtl="0" algn="l">
              <a:lnSpc>
                <a:spcPct val="115000"/>
              </a:lnSpc>
              <a:spcBef>
                <a:spcPts val="1100"/>
              </a:spcBef>
              <a:spcAft>
                <a:spcPts val="0"/>
              </a:spcAft>
              <a:buNone/>
            </a:pPr>
            <a:r>
              <a:rPr lang="en" sz="1200">
                <a:solidFill>
                  <a:srgbClr val="1179EF"/>
                </a:solidFill>
                <a:highlight>
                  <a:srgbClr val="FFFFFF"/>
                </a:highlight>
                <a:uFill>
                  <a:noFill/>
                </a:uFill>
                <a:latin typeface="Roboto"/>
                <a:ea typeface="Roboto"/>
                <a:cs typeface="Roboto"/>
                <a:sym typeface="Roboto"/>
                <a:hlinkClick r:id="rId3">
                  <a:extLst>
                    <a:ext uri="{A12FA001-AC4F-418D-AE19-62706E023703}">
                      <ahyp:hlinkClr val="tx"/>
                    </a:ext>
                  </a:extLst>
                </a:hlinkClick>
              </a:rPr>
              <a:t>Build Tool: Maven</a:t>
            </a:r>
            <a:endParaRPr/>
          </a:p>
          <a:p>
            <a:pPr indent="0" lvl="0" marL="0" rtl="0" algn="l">
              <a:lnSpc>
                <a:spcPct val="115000"/>
              </a:lnSpc>
              <a:spcBef>
                <a:spcPts val="1100"/>
              </a:spcBef>
              <a:spcAft>
                <a:spcPts val="0"/>
              </a:spcAft>
              <a:buNone/>
            </a:pPr>
            <a:r>
              <a:rPr lang="en" sz="1200">
                <a:solidFill>
                  <a:srgbClr val="1179EF"/>
                </a:solidFill>
                <a:highlight>
                  <a:srgbClr val="FFFFFF"/>
                </a:highlight>
                <a:uFill>
                  <a:noFill/>
                </a:uFill>
                <a:latin typeface="Roboto"/>
                <a:ea typeface="Roboto"/>
                <a:cs typeface="Roboto"/>
                <a:sym typeface="Roboto"/>
                <a:hlinkClick r:id="rId4">
                  <a:extLst>
                    <a:ext uri="{A12FA001-AC4F-418D-AE19-62706E023703}">
                      <ahyp:hlinkClr val="tx"/>
                    </a:ext>
                  </a:extLst>
                </a:hlinkClick>
              </a:rPr>
              <a:t>Continuous Integration Tool: Jenkins</a:t>
            </a:r>
            <a:endParaRPr/>
          </a:p>
          <a:p>
            <a:pPr indent="0" lvl="0" marL="0" rtl="0" algn="l">
              <a:lnSpc>
                <a:spcPct val="115000"/>
              </a:lnSpc>
              <a:spcBef>
                <a:spcPts val="1100"/>
              </a:spcBef>
              <a:spcAft>
                <a:spcPts val="0"/>
              </a:spcAft>
              <a:buNone/>
            </a:pPr>
            <a:r>
              <a:rPr lang="en" sz="1200">
                <a:solidFill>
                  <a:srgbClr val="1179EF"/>
                </a:solidFill>
                <a:highlight>
                  <a:srgbClr val="FFFFFF"/>
                </a:highlight>
                <a:uFill>
                  <a:noFill/>
                </a:uFill>
                <a:latin typeface="Roboto"/>
                <a:ea typeface="Roboto"/>
                <a:cs typeface="Roboto"/>
                <a:sym typeface="Roboto"/>
                <a:hlinkClick r:id="rId5">
                  <a:extLst>
                    <a:ext uri="{A12FA001-AC4F-418D-AE19-62706E023703}">
                      <ahyp:hlinkClr val="tx"/>
                    </a:ext>
                  </a:extLst>
                </a:hlinkClick>
              </a:rPr>
              <a:t>Testing Tool: Selenium</a:t>
            </a:r>
            <a:endParaRPr/>
          </a:p>
          <a:p>
            <a:pPr indent="0" lvl="0" marL="0" rtl="0" algn="l">
              <a:lnSpc>
                <a:spcPct val="115000"/>
              </a:lnSpc>
              <a:spcBef>
                <a:spcPts val="1100"/>
              </a:spcBef>
              <a:spcAft>
                <a:spcPts val="0"/>
              </a:spcAft>
              <a:buNone/>
            </a:pPr>
            <a:r>
              <a:rPr lang="en" sz="1200">
                <a:solidFill>
                  <a:srgbClr val="1179EF"/>
                </a:solidFill>
                <a:highlight>
                  <a:srgbClr val="FFFFFF"/>
                </a:highlight>
                <a:uFill>
                  <a:noFill/>
                </a:uFill>
                <a:latin typeface="Roboto"/>
                <a:ea typeface="Roboto"/>
                <a:cs typeface="Roboto"/>
                <a:sym typeface="Roboto"/>
                <a:hlinkClick r:id="rId6">
                  <a:extLst>
                    <a:ext uri="{A12FA001-AC4F-418D-AE19-62706E023703}">
                      <ahyp:hlinkClr val="tx"/>
                    </a:ext>
                  </a:extLst>
                </a:hlinkClick>
              </a:rPr>
              <a:t>Container Platforms: Docker</a:t>
            </a:r>
            <a:r>
              <a:rPr lang="en"/>
              <a:t>, </a:t>
            </a:r>
            <a:r>
              <a:rPr lang="en" sz="1200">
                <a:solidFill>
                  <a:srgbClr val="1179EF"/>
                </a:solidFill>
                <a:highlight>
                  <a:srgbClr val="FFFFFF"/>
                </a:highlight>
                <a:uFill>
                  <a:noFill/>
                </a:uFill>
                <a:latin typeface="Roboto"/>
                <a:ea typeface="Roboto"/>
                <a:cs typeface="Roboto"/>
                <a:sym typeface="Roboto"/>
                <a:hlinkClick r:id="rId7">
                  <a:extLst>
                    <a:ext uri="{A12FA001-AC4F-418D-AE19-62706E023703}">
                      <ahyp:hlinkClr val="tx"/>
                    </a:ext>
                  </a:extLst>
                </a:hlinkClick>
              </a:rPr>
              <a:t>Kubernetes</a:t>
            </a:r>
            <a:endParaRPr/>
          </a:p>
          <a:p>
            <a:pPr indent="0" lvl="0" marL="0" rtl="0" algn="l">
              <a:lnSpc>
                <a:spcPct val="115000"/>
              </a:lnSpc>
              <a:spcBef>
                <a:spcPts val="1100"/>
              </a:spcBef>
              <a:spcAft>
                <a:spcPts val="1100"/>
              </a:spcAft>
              <a:buNone/>
            </a:pPr>
            <a:r>
              <a:rPr lang="en" sz="1200">
                <a:solidFill>
                  <a:srgbClr val="1179EF"/>
                </a:solidFill>
                <a:highlight>
                  <a:srgbClr val="FFFFFF"/>
                </a:highlight>
                <a:uFill>
                  <a:noFill/>
                </a:uFill>
                <a:latin typeface="Roboto"/>
                <a:ea typeface="Roboto"/>
                <a:cs typeface="Roboto"/>
                <a:sym typeface="Roboto"/>
                <a:hlinkClick r:id="rId8">
                  <a:extLst>
                    <a:ext uri="{A12FA001-AC4F-418D-AE19-62706E023703}">
                      <ahyp:hlinkClr val="tx"/>
                    </a:ext>
                  </a:extLst>
                </a:hlinkClick>
              </a:rPr>
              <a:t>Splunk Cloud: Monitoring, Alerting, and Incident Response Tools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7806c61cbd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7806c61cbd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highlight>
                  <a:srgbClr val="FFFFFF"/>
                </a:highlight>
              </a:rPr>
              <a:t>It is a version control system, and it lets teams collaborate on a project at the same time. Developers can track changes in their files, as well as improve the product regularly. Git is widely popular among tech companies. Many companies consider it is a must-have for their tech professionals.</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7806c61cb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7806c61cb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51565E"/>
                </a:solidFill>
                <a:highlight>
                  <a:srgbClr val="FFFFFF"/>
                </a:highlight>
                <a:latin typeface="Roboto"/>
                <a:ea typeface="Roboto"/>
                <a:cs typeface="Roboto"/>
                <a:sym typeface="Roboto"/>
              </a:rPr>
              <a:t>Maven offers a host of benefits to its users. It eases the build and monitoring process through automation and maintains a uniform build process allowing for consistency and efficiency. This tool also offers comprehensive project information through quality documentation, a valuable resource for the development of best practices hence the name Maven, translated from the Yiddish language to mean accumulator of knowledge. Finally, Maven provides a very simplified feature migration process. </a:t>
            </a:r>
            <a:endParaRPr sz="1200">
              <a:solidFill>
                <a:srgbClr val="51565E"/>
              </a:solidFill>
              <a:highlight>
                <a:srgbClr val="FFFFFF"/>
              </a:highlight>
              <a:latin typeface="Roboto"/>
              <a:ea typeface="Roboto"/>
              <a:cs typeface="Roboto"/>
              <a:sym typeface="Roboto"/>
            </a:endParaRPr>
          </a:p>
          <a:p>
            <a:pPr indent="0" lvl="0" marL="0" rtl="0" algn="l">
              <a:lnSpc>
                <a:spcPct val="115000"/>
              </a:lnSpc>
              <a:spcBef>
                <a:spcPts val="2000"/>
              </a:spcBef>
              <a:spcAft>
                <a:spcPts val="2000"/>
              </a:spcAft>
              <a:buNone/>
            </a:pPr>
            <a:r>
              <a:rPr lang="en" sz="1200">
                <a:solidFill>
                  <a:srgbClr val="51565E"/>
                </a:solidFill>
                <a:highlight>
                  <a:srgbClr val="FFFFFF"/>
                </a:highlight>
                <a:latin typeface="Roboto"/>
                <a:ea typeface="Roboto"/>
                <a:cs typeface="Roboto"/>
                <a:sym typeface="Roboto"/>
              </a:rPr>
              <a:t>It has a rich repository of plugins to enhance the build process and wide compatibility with IDEs like Eclipse, JBuilder, MyEclipse, NetBeans, IntelliJ IDEA, and others.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7806c61cbd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7806c61cbd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1200"/>
              </a:spcBef>
              <a:spcAft>
                <a:spcPts val="0"/>
              </a:spcAft>
              <a:buClr>
                <a:schemeClr val="dk1"/>
              </a:buClr>
              <a:buSzPts val="1100"/>
              <a:buFont typeface="Arial"/>
              <a:buNone/>
            </a:pPr>
            <a:r>
              <a:rPr b="1" lang="en" sz="1800" u="sng">
                <a:solidFill>
                  <a:schemeClr val="dk1"/>
                </a:solidFill>
                <a:latin typeface="Montserrat"/>
                <a:ea typeface="Montserrat"/>
                <a:cs typeface="Montserrat"/>
                <a:sym typeface="Montserrat"/>
              </a:rPr>
              <a:t>Key features of Selenium include</a:t>
            </a:r>
            <a:r>
              <a:rPr b="1" lang="en" sz="1800">
                <a:solidFill>
                  <a:schemeClr val="dk1"/>
                </a:solidFill>
                <a:latin typeface="Montserrat"/>
                <a:ea typeface="Montserrat"/>
                <a:cs typeface="Montserrat"/>
                <a:sym typeface="Montserrat"/>
              </a:rPr>
              <a:t>:</a:t>
            </a:r>
            <a:endParaRPr b="1" sz="1800">
              <a:solidFill>
                <a:schemeClr val="dk1"/>
              </a:solidFill>
              <a:latin typeface="Montserrat"/>
              <a:ea typeface="Montserrat"/>
              <a:cs typeface="Montserrat"/>
              <a:sym typeface="Montserrat"/>
            </a:endParaRPr>
          </a:p>
          <a:p>
            <a:pPr indent="-304800" lvl="0" marL="457200" rtl="0" algn="l">
              <a:lnSpc>
                <a:spcPct val="115000"/>
              </a:lnSpc>
              <a:spcBef>
                <a:spcPts val="200"/>
              </a:spcBef>
              <a:spcAft>
                <a:spcPts val="0"/>
              </a:spcAft>
              <a:buClr>
                <a:schemeClr val="dk1"/>
              </a:buClr>
              <a:buSzPts val="1200"/>
              <a:buChar char="●"/>
            </a:pPr>
            <a:r>
              <a:rPr lang="en" sz="1200">
                <a:solidFill>
                  <a:schemeClr val="dk1"/>
                </a:solidFill>
              </a:rPr>
              <a:t>Write test scripts in multiple languages like Java, Python, C#, Ruby, Perl, Php, JavaScript.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Supports Multi Platform for testing like ios and Android.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Easy to build a keyword-driven framework for a WebDriver.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Selenium comes with capabilities to support Selenium IDE, Selenium Grid, and Selenium Remote Control (RC).</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Create robust, browser-based regression automation suites and tests.</a:t>
            </a:r>
            <a:endParaRPr sz="1200">
              <a:solidFill>
                <a:schemeClr val="dk1"/>
              </a:solidFill>
            </a:endParaRPr>
          </a:p>
          <a:p>
            <a:pPr indent="0" lvl="0" marL="0" rtl="0" algn="l">
              <a:lnSpc>
                <a:spcPct val="115000"/>
              </a:lnSpc>
              <a:spcBef>
                <a:spcPts val="1200"/>
              </a:spcBef>
              <a:spcAft>
                <a:spcPts val="0"/>
              </a:spcAft>
              <a:buNone/>
            </a:pPr>
            <a:r>
              <a:rPr i="1" lang="en" sz="1200">
                <a:solidFill>
                  <a:schemeClr val="dk1"/>
                </a:solidFill>
              </a:rPr>
              <a:t>ImpactQA</a:t>
            </a:r>
            <a:r>
              <a:rPr lang="en" sz="1200">
                <a:solidFill>
                  <a:schemeClr val="dk1"/>
                </a:solidFill>
              </a:rPr>
              <a:t> is one of the largest companies that use Selenium for automated testing.</a:t>
            </a:r>
            <a:endParaRPr sz="1200">
              <a:solidFill>
                <a:schemeClr val="dk1"/>
              </a:solidFill>
            </a:endParaRPr>
          </a:p>
          <a:p>
            <a:pPr indent="0" lvl="0" marL="0" rtl="0" algn="l">
              <a:spcBef>
                <a:spcPts val="150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7806c61cb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7806c61cb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7806c61cbd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7806c61cbd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1200"/>
              </a:spcBef>
              <a:spcAft>
                <a:spcPts val="0"/>
              </a:spcAft>
              <a:buClr>
                <a:schemeClr val="dk1"/>
              </a:buClr>
              <a:buSzPts val="1100"/>
              <a:buFont typeface="Arial"/>
              <a:buNone/>
            </a:pPr>
            <a:r>
              <a:rPr b="1" lang="en" sz="1800" u="sng">
                <a:solidFill>
                  <a:srgbClr val="212121"/>
                </a:solidFill>
                <a:highlight>
                  <a:srgbClr val="FFFFFF"/>
                </a:highlight>
                <a:latin typeface="Montserrat"/>
                <a:ea typeface="Montserrat"/>
                <a:cs typeface="Montserrat"/>
                <a:sym typeface="Montserrat"/>
              </a:rPr>
              <a:t>Key features of Jenkins include</a:t>
            </a:r>
            <a:r>
              <a:rPr b="1" lang="en" sz="1800">
                <a:solidFill>
                  <a:srgbClr val="212121"/>
                </a:solidFill>
                <a:highlight>
                  <a:srgbClr val="FFFFFF"/>
                </a:highlight>
                <a:latin typeface="Montserrat"/>
                <a:ea typeface="Montserrat"/>
                <a:cs typeface="Montserrat"/>
                <a:sym typeface="Montserrat"/>
              </a:rPr>
              <a:t>:</a:t>
            </a:r>
            <a:endParaRPr b="1" sz="1800">
              <a:solidFill>
                <a:srgbClr val="212121"/>
              </a:solidFill>
              <a:highlight>
                <a:srgbClr val="FFFFFF"/>
              </a:highlight>
              <a:latin typeface="Montserrat"/>
              <a:ea typeface="Montserrat"/>
              <a:cs typeface="Montserrat"/>
              <a:sym typeface="Montserrat"/>
            </a:endParaRPr>
          </a:p>
          <a:p>
            <a:pPr indent="-304800" lvl="0" marL="457200" rtl="0" algn="l">
              <a:lnSpc>
                <a:spcPct val="115000"/>
              </a:lnSpc>
              <a:spcBef>
                <a:spcPts val="200"/>
              </a:spcBef>
              <a:spcAft>
                <a:spcPts val="0"/>
              </a:spcAft>
              <a:buClr>
                <a:srgbClr val="222222"/>
              </a:buClr>
              <a:buSzPts val="1200"/>
              <a:buChar char="●"/>
            </a:pPr>
            <a:r>
              <a:rPr lang="en" sz="1200">
                <a:solidFill>
                  <a:srgbClr val="222222"/>
                </a:solidFill>
                <a:highlight>
                  <a:srgbClr val="FFFFFF"/>
                </a:highlight>
              </a:rPr>
              <a:t>Jenkins runs on Windows, Linux and Mac OS X.</a:t>
            </a:r>
            <a:endParaRPr sz="1200">
              <a:solidFill>
                <a:srgbClr val="222222"/>
              </a:solidFill>
              <a:highlight>
                <a:srgbClr val="FFFFFF"/>
              </a:highlight>
            </a:endParaRPr>
          </a:p>
          <a:p>
            <a:pPr indent="-304800" lvl="0" marL="457200" rtl="0" algn="l">
              <a:lnSpc>
                <a:spcPct val="115000"/>
              </a:lnSpc>
              <a:spcBef>
                <a:spcPts val="0"/>
              </a:spcBef>
              <a:spcAft>
                <a:spcPts val="0"/>
              </a:spcAft>
              <a:buClr>
                <a:srgbClr val="222222"/>
              </a:buClr>
              <a:buSzPts val="1200"/>
              <a:buChar char="●"/>
            </a:pPr>
            <a:r>
              <a:rPr lang="en" sz="1200">
                <a:solidFill>
                  <a:srgbClr val="222222"/>
                </a:solidFill>
                <a:highlight>
                  <a:srgbClr val="FFFFFF"/>
                </a:highlight>
              </a:rPr>
              <a:t>Jenkins can be set up with a custom configuration or with plugins.</a:t>
            </a:r>
            <a:endParaRPr sz="1200">
              <a:solidFill>
                <a:srgbClr val="222222"/>
              </a:solidFill>
              <a:highlight>
                <a:srgbClr val="FFFFFF"/>
              </a:highlight>
            </a:endParaRPr>
          </a:p>
          <a:p>
            <a:pPr indent="-304800" lvl="0" marL="457200" rtl="0" algn="l">
              <a:lnSpc>
                <a:spcPct val="115000"/>
              </a:lnSpc>
              <a:spcBef>
                <a:spcPts val="0"/>
              </a:spcBef>
              <a:spcAft>
                <a:spcPts val="0"/>
              </a:spcAft>
              <a:buClr>
                <a:srgbClr val="222222"/>
              </a:buClr>
              <a:buSzPts val="1200"/>
              <a:buChar char="●"/>
            </a:pPr>
            <a:r>
              <a:rPr lang="en" sz="1200">
                <a:solidFill>
                  <a:srgbClr val="222222"/>
                </a:solidFill>
                <a:highlight>
                  <a:srgbClr val="FFFFFF"/>
                </a:highlight>
              </a:rPr>
              <a:t>Script your pipeline having one or more build jobs into a single workflow.</a:t>
            </a:r>
            <a:endParaRPr sz="1200">
              <a:solidFill>
                <a:srgbClr val="222222"/>
              </a:solidFill>
              <a:highlight>
                <a:srgbClr val="FFFFFF"/>
              </a:highlight>
            </a:endParaRPr>
          </a:p>
          <a:p>
            <a:pPr indent="-304800" lvl="0" marL="457200" rtl="0" algn="l">
              <a:lnSpc>
                <a:spcPct val="115000"/>
              </a:lnSpc>
              <a:spcBef>
                <a:spcPts val="0"/>
              </a:spcBef>
              <a:spcAft>
                <a:spcPts val="0"/>
              </a:spcAft>
              <a:buClr>
                <a:srgbClr val="222222"/>
              </a:buClr>
              <a:buSzPts val="1200"/>
              <a:buChar char="●"/>
            </a:pPr>
            <a:r>
              <a:rPr lang="en" sz="1200">
                <a:solidFill>
                  <a:srgbClr val="222222"/>
                </a:solidFill>
                <a:highlight>
                  <a:srgbClr val="FFFFFF"/>
                </a:highlight>
              </a:rPr>
              <a:t>Provides multiple ways of communication: web-based GUI, CLI and REST API.</a:t>
            </a:r>
            <a:endParaRPr sz="1200">
              <a:solidFill>
                <a:srgbClr val="222222"/>
              </a:solidFill>
              <a:highlight>
                <a:srgbClr val="FFFFFF"/>
              </a:highlight>
            </a:endParaRPr>
          </a:p>
          <a:p>
            <a:pPr indent="0" lvl="0" marL="0" rtl="0" algn="l">
              <a:lnSpc>
                <a:spcPct val="115000"/>
              </a:lnSpc>
              <a:spcBef>
                <a:spcPts val="1200"/>
              </a:spcBef>
              <a:spcAft>
                <a:spcPts val="1500"/>
              </a:spcAft>
              <a:buNone/>
            </a:pPr>
            <a:r>
              <a:rPr lang="en" sz="1200">
                <a:solidFill>
                  <a:srgbClr val="222222"/>
                </a:solidFill>
                <a:highlight>
                  <a:srgbClr val="FFFFFF"/>
                </a:highlight>
              </a:rPr>
              <a:t>Companies like </a:t>
            </a:r>
            <a:r>
              <a:rPr i="1" lang="en" sz="1200">
                <a:solidFill>
                  <a:srgbClr val="222222"/>
                </a:solidFill>
                <a:highlight>
                  <a:srgbClr val="FFFFFF"/>
                </a:highlight>
              </a:rPr>
              <a:t>Capgemini, LinkedIn, AngularJS, Open stack, Luxoft, Pentaho</a:t>
            </a:r>
            <a:r>
              <a:rPr lang="en" sz="1200">
                <a:solidFill>
                  <a:srgbClr val="222222"/>
                </a:solidFill>
                <a:highlight>
                  <a:srgbClr val="FFFFFF"/>
                </a:highlight>
              </a:rPr>
              <a:t> etc are using Jenkins.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7806c61cbd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7806c61cbd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highlight>
                  <a:srgbClr val="FFFFFF"/>
                </a:highlight>
              </a:rPr>
              <a:t>DevOps are divided into different stages. For integrating them, you’d need to perform Continous Integration (CI). Jenkins is the tool that can help you in that regard.  Jenkins enables companies to boost their software development processes. Developers use Jenkins to test their software projects and add changes seamlessly.</a:t>
            </a:r>
            <a:endParaRPr sz="15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rPr>
              <a:t>This tool uses Java with plugins, which help in enhancing Continuous Integration. Jenkins is widely popular with more 1 million users. So also get access to a thriving and helpful community of developers.</a:t>
            </a:r>
            <a:endParaRPr sz="1500">
              <a:solidFill>
                <a:schemeClr val="dk1"/>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7806c61cbd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7806c61cbd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D6FF7"/>
                </a:solidFill>
                <a:highlight>
                  <a:srgbClr val="FFFFFF"/>
                </a:highlight>
                <a:uFill>
                  <a:noFill/>
                </a:uFill>
                <a:hlinkClick r:id="rId2">
                  <a:extLst>
                    <a:ext uri="{A12FA001-AC4F-418D-AE19-62706E023703}">
                      <ahyp:hlinkClr val="tx"/>
                    </a:ext>
                  </a:extLst>
                </a:hlinkClick>
              </a:rPr>
              <a:t>Docker </a:t>
            </a:r>
            <a:r>
              <a:rPr lang="en" sz="1200">
                <a:solidFill>
                  <a:srgbClr val="222222"/>
                </a:solidFill>
                <a:highlight>
                  <a:srgbClr val="FFFFFF"/>
                </a:highlight>
              </a:rPr>
              <a:t>is a containerization technology that virtualizes the Operating System. It isolates applications into separate containers, so they become portable and more secure. You can package all the dependencies within the app’s container and ship the whole thing as an independent unit.</a:t>
            </a:r>
            <a:endParaRPr sz="1200">
              <a:solidFill>
                <a:srgbClr val="222222"/>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0" lvl="0" marL="0" rtl="0" algn="l">
              <a:lnSpc>
                <a:spcPct val="130000"/>
              </a:lnSpc>
              <a:spcBef>
                <a:spcPts val="1200"/>
              </a:spcBef>
              <a:spcAft>
                <a:spcPts val="0"/>
              </a:spcAft>
              <a:buClr>
                <a:schemeClr val="dk1"/>
              </a:buClr>
              <a:buSzPts val="1100"/>
              <a:buFont typeface="Arial"/>
              <a:buNone/>
            </a:pPr>
            <a:r>
              <a:rPr b="1" lang="en" sz="1800" u="sng">
                <a:solidFill>
                  <a:schemeClr val="dk1"/>
                </a:solidFill>
                <a:latin typeface="Montserrat"/>
                <a:ea typeface="Montserrat"/>
                <a:cs typeface="Montserrat"/>
                <a:sym typeface="Montserrat"/>
              </a:rPr>
              <a:t>Key features of Docker include</a:t>
            </a:r>
            <a:r>
              <a:rPr b="1" lang="en" sz="1800">
                <a:solidFill>
                  <a:schemeClr val="dk1"/>
                </a:solidFill>
                <a:latin typeface="Montserrat"/>
                <a:ea typeface="Montserrat"/>
                <a:cs typeface="Montserrat"/>
                <a:sym typeface="Montserrat"/>
              </a:rPr>
              <a:t>:</a:t>
            </a:r>
            <a:endParaRPr b="1" sz="1800">
              <a:solidFill>
                <a:schemeClr val="dk1"/>
              </a:solidFill>
              <a:latin typeface="Montserrat"/>
              <a:ea typeface="Montserrat"/>
              <a:cs typeface="Montserrat"/>
              <a:sym typeface="Montserrat"/>
            </a:endParaRPr>
          </a:p>
          <a:p>
            <a:pPr indent="-304800" lvl="0" marL="457200" rtl="0" algn="l">
              <a:lnSpc>
                <a:spcPct val="115000"/>
              </a:lnSpc>
              <a:spcBef>
                <a:spcPts val="200"/>
              </a:spcBef>
              <a:spcAft>
                <a:spcPts val="0"/>
              </a:spcAft>
              <a:buClr>
                <a:schemeClr val="dk1"/>
              </a:buClr>
              <a:buSzPts val="1200"/>
              <a:buChar char="●"/>
            </a:pPr>
            <a:r>
              <a:rPr lang="en" sz="1200">
                <a:solidFill>
                  <a:schemeClr val="dk1"/>
                </a:solidFill>
              </a:rPr>
              <a:t>Google Cloud and AWS both offer built-in support for Docker.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Use Docker container with any language.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CaaS Ready platform running with built-in orchestration.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Flexible image management with a private registry to store, manage images and configure image caches.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Isolates apps in containers to eliminate conflicts for enhancing security.</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Update with zero downtime.</a:t>
            </a:r>
            <a:endParaRPr sz="1200">
              <a:solidFill>
                <a:schemeClr val="dk1"/>
              </a:solidFill>
            </a:endParaRPr>
          </a:p>
          <a:p>
            <a:pPr indent="0" lvl="0" marL="0" rtl="0" algn="l">
              <a:lnSpc>
                <a:spcPct val="115000"/>
              </a:lnSpc>
              <a:spcBef>
                <a:spcPts val="1200"/>
              </a:spcBef>
              <a:spcAft>
                <a:spcPts val="1500"/>
              </a:spcAft>
              <a:buClr>
                <a:schemeClr val="dk1"/>
              </a:buClr>
              <a:buSzPts val="1100"/>
              <a:buFont typeface="Arial"/>
              <a:buNone/>
            </a:pPr>
            <a:r>
              <a:rPr lang="en" sz="1200">
                <a:solidFill>
                  <a:schemeClr val="dk1"/>
                </a:solidFill>
              </a:rPr>
              <a:t>Companies like </a:t>
            </a:r>
            <a:r>
              <a:rPr i="1" lang="en" sz="1200">
                <a:solidFill>
                  <a:schemeClr val="dk1"/>
                </a:solidFill>
              </a:rPr>
              <a:t>Uber, Ebay, PayPal, </a:t>
            </a:r>
            <a:r>
              <a:rPr lang="en" sz="1200">
                <a:solidFill>
                  <a:schemeClr val="dk1"/>
                </a:solidFill>
              </a:rPr>
              <a:t>etc are already using Docker.</a:t>
            </a:r>
            <a:endParaRPr sz="1200">
              <a:solidFill>
                <a:schemeClr val="dk1"/>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7806c61cbd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7806c61cbd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highlight>
                  <a:srgbClr val="FFFFFF"/>
                </a:highlight>
              </a:rPr>
              <a:t>Splunk makes machine data more accessible and valuable. It enables your organization to use the available data in a better fashion. With its help, you can easily monitor and analyze the available data and act accordingly. Splunk also lets you get a unified look at all the IT data present in your enterprise.</a:t>
            </a:r>
            <a:endParaRPr sz="1500">
              <a:solidFill>
                <a:schemeClr val="dk1"/>
              </a:solidFill>
              <a:highlight>
                <a:srgbClr val="FFFFFF"/>
              </a:highlight>
            </a:endParaRPr>
          </a:p>
          <a:p>
            <a:pPr indent="0" lvl="0" marL="0" rtl="0" algn="l">
              <a:spcBef>
                <a:spcPts val="0"/>
              </a:spcBef>
              <a:spcAft>
                <a:spcPts val="0"/>
              </a:spcAft>
              <a:buNone/>
            </a:pPr>
            <a:r>
              <a:t/>
            </a:r>
            <a:endParaRPr sz="1500">
              <a:solidFill>
                <a:schemeClr val="dk1"/>
              </a:solidFill>
              <a:highlight>
                <a:srgbClr val="FFFFFF"/>
              </a:highlight>
            </a:endParaRPr>
          </a:p>
          <a:p>
            <a:pPr indent="0" lvl="0" marL="0" rtl="0" algn="l">
              <a:lnSpc>
                <a:spcPct val="130000"/>
              </a:lnSpc>
              <a:spcBef>
                <a:spcPts val="1200"/>
              </a:spcBef>
              <a:spcAft>
                <a:spcPts val="0"/>
              </a:spcAft>
              <a:buClr>
                <a:schemeClr val="dk1"/>
              </a:buClr>
              <a:buSzPts val="1100"/>
              <a:buFont typeface="Arial"/>
              <a:buNone/>
            </a:pPr>
            <a:r>
              <a:rPr lang="en" sz="1800" u="sng">
                <a:solidFill>
                  <a:schemeClr val="dk1"/>
                </a:solidFill>
              </a:rPr>
              <a:t>Key features of Splunk include</a:t>
            </a:r>
            <a:r>
              <a:rPr lang="en" sz="1800">
                <a:solidFill>
                  <a:schemeClr val="dk1"/>
                </a:solidFill>
              </a:rPr>
              <a:t>:</a:t>
            </a:r>
            <a:endParaRPr sz="1800">
              <a:solidFill>
                <a:schemeClr val="dk1"/>
              </a:solidFill>
            </a:endParaRPr>
          </a:p>
          <a:p>
            <a:pPr indent="-304800" lvl="0" marL="457200" rtl="0" algn="l">
              <a:lnSpc>
                <a:spcPct val="115000"/>
              </a:lnSpc>
              <a:spcBef>
                <a:spcPts val="200"/>
              </a:spcBef>
              <a:spcAft>
                <a:spcPts val="0"/>
              </a:spcAft>
              <a:buClr>
                <a:schemeClr val="dk1"/>
              </a:buClr>
              <a:buSzPts val="1200"/>
              <a:buChar char="●"/>
            </a:pPr>
            <a:r>
              <a:rPr lang="en" sz="1200">
                <a:solidFill>
                  <a:schemeClr val="dk1"/>
                </a:solidFill>
              </a:rPr>
              <a:t>Create knowledge objects for operational intelligence.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With the help of Splunk Cloud, Splunk can be deployed and managed as a service.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Delivers a single, unified view of different IT services.</a:t>
            </a:r>
            <a:endParaRPr sz="1500">
              <a:solidFill>
                <a:schemeClr val="dk1"/>
              </a:solidFill>
              <a:highlight>
                <a:srgbClr val="FFFFFF"/>
              </a:highlight>
            </a:endParaRPr>
          </a:p>
          <a:p>
            <a:pPr indent="0" lvl="0" marL="0" rtl="0" algn="l">
              <a:spcBef>
                <a:spcPts val="1200"/>
              </a:spcBef>
              <a:spcAft>
                <a:spcPts val="0"/>
              </a:spcAft>
              <a:buNone/>
            </a:pPr>
            <a:r>
              <a:t/>
            </a:r>
            <a:endParaRPr sz="15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200">
                <a:solidFill>
                  <a:srgbClr val="51565E"/>
                </a:solidFill>
                <a:highlight>
                  <a:srgbClr val="FFFFFF"/>
                </a:highlight>
                <a:latin typeface="Roboto"/>
                <a:ea typeface="Roboto"/>
                <a:cs typeface="Roboto"/>
                <a:sym typeface="Roboto"/>
              </a:rPr>
              <a:t>Built for the cloud, Splunk Cloud delivers real-time visibility into cloud, hybrid, and on-prem environments to offer the best cloud monitoring solution for DevOps teams. Splunk Cloud will monitor performance for cloud infrastructure, applications, and services. It comes with powerful dashboards and integrations with most CI/CD tools, operation support systems (OSS), Kafka, AWS, Azure, Google Cloud Platform (GCP), Pivotal Cloud Foundry (PCF), and others.</a:t>
            </a:r>
            <a:endParaRPr sz="1500">
              <a:solidFill>
                <a:schemeClr val="dk1"/>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7806c61cbd_3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7806c61cbd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350">
                <a:solidFill>
                  <a:srgbClr val="1D1D1D"/>
                </a:solidFill>
                <a:highlight>
                  <a:srgbClr val="FFFFFF"/>
                </a:highlight>
              </a:rPr>
              <a:t>Cloud computing simplifies DevOps implementation by extending every stage of the development lifecycle. With the cloud, applications can be built and tested in a variety of environments. By removing the need to test on physical machines, time is saved and costs are reduced. The beauty of the cloud and other software-as-a-service (SaaS) platforms is that you only pay for what you need, when you need it.</a:t>
            </a:r>
            <a:endParaRPr sz="1350">
              <a:solidFill>
                <a:srgbClr val="1D1D1D"/>
              </a:solidFill>
              <a:highlight>
                <a:srgbClr val="FFFFFF"/>
              </a:highlight>
            </a:endParaRPr>
          </a:p>
          <a:p>
            <a:pPr indent="0" lvl="0" marL="0" rtl="0" algn="l">
              <a:lnSpc>
                <a:spcPct val="115000"/>
              </a:lnSpc>
              <a:spcBef>
                <a:spcPts val="1000"/>
              </a:spcBef>
              <a:spcAft>
                <a:spcPts val="0"/>
              </a:spcAft>
              <a:buNone/>
            </a:pPr>
            <a:r>
              <a:rPr lang="en" sz="1350">
                <a:solidFill>
                  <a:srgbClr val="1D1D1D"/>
                </a:solidFill>
                <a:highlight>
                  <a:srgbClr val="FFFFFF"/>
                </a:highlight>
              </a:rPr>
              <a:t>Cloud computing also gives teams the ability to collaborate with each other from around the world without having to travel to the office every time a change needs to be done.</a:t>
            </a:r>
            <a:endParaRPr sz="1350">
              <a:solidFill>
                <a:srgbClr val="1D1D1D"/>
              </a:solidFill>
              <a:highlight>
                <a:srgbClr val="FFFFFF"/>
              </a:highlight>
            </a:endParaRPr>
          </a:p>
          <a:p>
            <a:pPr indent="0" lvl="0" marL="0" rtl="0" algn="l">
              <a:lnSpc>
                <a:spcPct val="115000"/>
              </a:lnSpc>
              <a:spcBef>
                <a:spcPts val="0"/>
              </a:spcBef>
              <a:spcAft>
                <a:spcPts val="200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7806c61cbd_3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7806c61cbd_3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sz="1600">
                <a:solidFill>
                  <a:schemeClr val="dk1"/>
                </a:solidFill>
                <a:highlight>
                  <a:srgbClr val="FFFFFF"/>
                </a:highlight>
                <a:latin typeface="Roboto"/>
                <a:ea typeface="Roboto"/>
                <a:cs typeface="Roboto"/>
                <a:sym typeface="Roboto"/>
              </a:rPr>
              <a:t>AWS Cloud Computing and Storage in DevOps</a:t>
            </a:r>
            <a:endParaRPr sz="1600">
              <a:solidFill>
                <a:schemeClr val="dk1"/>
              </a:solidFill>
              <a:highlight>
                <a:srgbClr val="FFFFFF"/>
              </a:highlight>
              <a:latin typeface="Roboto"/>
              <a:ea typeface="Roboto"/>
              <a:cs typeface="Roboto"/>
              <a:sym typeface="Roboto"/>
            </a:endParaRPr>
          </a:p>
          <a:p>
            <a:pPr indent="0" lvl="0" marL="0" rtl="0" algn="l">
              <a:lnSpc>
                <a:spcPct val="100000"/>
              </a:lnSpc>
              <a:spcBef>
                <a:spcPts val="1000"/>
              </a:spcBef>
              <a:spcAft>
                <a:spcPts val="0"/>
              </a:spcAft>
              <a:buNone/>
            </a:pPr>
            <a:r>
              <a:rPr lang="en">
                <a:solidFill>
                  <a:schemeClr val="hlink"/>
                </a:solidFill>
                <a:highlight>
                  <a:srgbClr val="FFFFFF"/>
                </a:highlight>
                <a:uFill>
                  <a:noFill/>
                </a:uFill>
                <a:latin typeface="Roboto"/>
                <a:ea typeface="Roboto"/>
                <a:cs typeface="Roboto"/>
                <a:sym typeface="Roboto"/>
                <a:hlinkClick r:id="rId2"/>
              </a:rPr>
              <a:t>AWS </a:t>
            </a:r>
            <a:r>
              <a:rPr lang="en">
                <a:solidFill>
                  <a:srgbClr val="51565E"/>
                </a:solidFill>
                <a:highlight>
                  <a:srgbClr val="FFFFFF"/>
                </a:highlight>
                <a:latin typeface="Roboto"/>
                <a:ea typeface="Roboto"/>
                <a:cs typeface="Roboto"/>
                <a:sym typeface="Roboto"/>
              </a:rPr>
              <a:t>features the widest range of service offerings under PaaS, SaaS, and IaaS categories including compute, identity and access management (ACM), networking, and storage. While AWS offers public, private, and hybrid clouds, its focus is more on the public cloud. </a:t>
            </a:r>
            <a:endParaRPr>
              <a:solidFill>
                <a:srgbClr val="51565E"/>
              </a:solidFill>
              <a:highlight>
                <a:srgbClr val="FFFFFF"/>
              </a:highlight>
              <a:latin typeface="Roboto"/>
              <a:ea typeface="Roboto"/>
              <a:cs typeface="Roboto"/>
              <a:sym typeface="Roboto"/>
            </a:endParaRPr>
          </a:p>
          <a:p>
            <a:pPr indent="0" lvl="0" marL="0" rtl="0" algn="l">
              <a:lnSpc>
                <a:spcPct val="100000"/>
              </a:lnSpc>
              <a:spcBef>
                <a:spcPts val="1000"/>
              </a:spcBef>
              <a:spcAft>
                <a:spcPts val="0"/>
              </a:spcAft>
              <a:buNone/>
            </a:pPr>
            <a:r>
              <a:rPr lang="en" sz="1600">
                <a:solidFill>
                  <a:schemeClr val="dk1"/>
                </a:solidFill>
                <a:highlight>
                  <a:srgbClr val="FFFFFF"/>
                </a:highlight>
                <a:latin typeface="Roboto"/>
                <a:ea typeface="Roboto"/>
                <a:cs typeface="Roboto"/>
                <a:sym typeface="Roboto"/>
              </a:rPr>
              <a:t>Azure Cloud Computing and Storage in DevOps</a:t>
            </a:r>
            <a:endParaRPr sz="1600">
              <a:solidFill>
                <a:schemeClr val="dk1"/>
              </a:solidFill>
              <a:highlight>
                <a:srgbClr val="FFFFFF"/>
              </a:highlight>
              <a:latin typeface="Roboto"/>
              <a:ea typeface="Roboto"/>
              <a:cs typeface="Roboto"/>
              <a:sym typeface="Roboto"/>
            </a:endParaRPr>
          </a:p>
          <a:p>
            <a:pPr indent="0" lvl="0" marL="0" rtl="0" algn="l">
              <a:lnSpc>
                <a:spcPct val="100000"/>
              </a:lnSpc>
              <a:spcBef>
                <a:spcPts val="1000"/>
              </a:spcBef>
              <a:spcAft>
                <a:spcPts val="0"/>
              </a:spcAft>
              <a:buNone/>
            </a:pPr>
            <a:r>
              <a:rPr lang="en">
                <a:solidFill>
                  <a:schemeClr val="hlink"/>
                </a:solidFill>
                <a:highlight>
                  <a:srgbClr val="FFFFFF"/>
                </a:highlight>
                <a:uFill>
                  <a:noFill/>
                </a:uFill>
                <a:latin typeface="Roboto"/>
                <a:ea typeface="Roboto"/>
                <a:cs typeface="Roboto"/>
                <a:sym typeface="Roboto"/>
                <a:hlinkClick r:id="rId3"/>
              </a:rPr>
              <a:t>Microsoft Azure</a:t>
            </a:r>
            <a:r>
              <a:rPr lang="en">
                <a:solidFill>
                  <a:srgbClr val="51565E"/>
                </a:solidFill>
                <a:highlight>
                  <a:srgbClr val="FFFFFF"/>
                </a:highlight>
                <a:latin typeface="Roboto"/>
                <a:ea typeface="Roboto"/>
                <a:cs typeface="Roboto"/>
                <a:sym typeface="Roboto"/>
              </a:rPr>
              <a:t>, on the other hand, is a preferred choice for enterprises particularly those that rely on Microsoft applications like Office, Outlook, and Windows thanks to an easier transition. </a:t>
            </a:r>
            <a:endParaRPr>
              <a:solidFill>
                <a:srgbClr val="51565E"/>
              </a:solidFill>
              <a:highlight>
                <a:srgbClr val="FFFFFF"/>
              </a:highlight>
              <a:latin typeface="Roboto"/>
              <a:ea typeface="Roboto"/>
              <a:cs typeface="Roboto"/>
              <a:sym typeface="Roboto"/>
            </a:endParaRPr>
          </a:p>
          <a:p>
            <a:pPr indent="0" lvl="0" marL="0" rtl="0" algn="l">
              <a:lnSpc>
                <a:spcPct val="100000"/>
              </a:lnSpc>
              <a:spcBef>
                <a:spcPts val="1000"/>
              </a:spcBef>
              <a:spcAft>
                <a:spcPts val="0"/>
              </a:spcAft>
              <a:buNone/>
            </a:pPr>
            <a:r>
              <a:rPr lang="en">
                <a:solidFill>
                  <a:srgbClr val="51565E"/>
                </a:solidFill>
                <a:highlight>
                  <a:srgbClr val="FFFFFF"/>
                </a:highlight>
                <a:latin typeface="Roboto"/>
                <a:ea typeface="Roboto"/>
                <a:cs typeface="Roboto"/>
                <a:sym typeface="Roboto"/>
              </a:rPr>
              <a:t>Azure offers Azure DevOps, a service packaged with a suite of tools to manage software development projects end to end. This service comprises the Azure DevOps Server and the Azure DevOps cloud service.  </a:t>
            </a:r>
            <a:endParaRPr>
              <a:solidFill>
                <a:srgbClr val="51565E"/>
              </a:solidFill>
              <a:highlight>
                <a:srgbClr val="FFFFFF"/>
              </a:highlight>
              <a:latin typeface="Roboto"/>
              <a:ea typeface="Roboto"/>
              <a:cs typeface="Roboto"/>
              <a:sym typeface="Roboto"/>
            </a:endParaRPr>
          </a:p>
          <a:p>
            <a:pPr indent="0" lvl="0" marL="0" rtl="0" algn="l">
              <a:lnSpc>
                <a:spcPct val="100000"/>
              </a:lnSpc>
              <a:spcBef>
                <a:spcPts val="1000"/>
              </a:spcBef>
              <a:spcAft>
                <a:spcPts val="0"/>
              </a:spcAft>
              <a:buNone/>
            </a:pPr>
            <a:r>
              <a:rPr lang="en">
                <a:solidFill>
                  <a:srgbClr val="51565E"/>
                </a:solidFill>
                <a:highlight>
                  <a:srgbClr val="FFFFFF"/>
                </a:highlight>
                <a:latin typeface="Roboto"/>
                <a:ea typeface="Roboto"/>
                <a:cs typeface="Roboto"/>
                <a:sym typeface="Roboto"/>
              </a:rPr>
              <a:t>The server provides a run-time environment with cloud-based tools to facilitate on-premise deployments. </a:t>
            </a:r>
            <a:endParaRPr>
              <a:solidFill>
                <a:srgbClr val="51565E"/>
              </a:solidFill>
              <a:highlight>
                <a:srgbClr val="FFFFFF"/>
              </a:highlight>
              <a:latin typeface="Roboto"/>
              <a:ea typeface="Roboto"/>
              <a:cs typeface="Roboto"/>
              <a:sym typeface="Roboto"/>
            </a:endParaRPr>
          </a:p>
          <a:p>
            <a:pPr indent="0" lvl="0" marL="0" rtl="0" algn="l">
              <a:lnSpc>
                <a:spcPct val="100000"/>
              </a:lnSpc>
              <a:spcBef>
                <a:spcPts val="1000"/>
              </a:spcBef>
              <a:spcAft>
                <a:spcPts val="0"/>
              </a:spcAft>
              <a:buNone/>
            </a:pPr>
            <a:r>
              <a:rPr lang="en">
                <a:solidFill>
                  <a:srgbClr val="51565E"/>
                </a:solidFill>
                <a:highlight>
                  <a:srgbClr val="FFFFFF"/>
                </a:highlight>
                <a:latin typeface="Roboto"/>
                <a:ea typeface="Roboto"/>
                <a:cs typeface="Roboto"/>
                <a:sym typeface="Roboto"/>
              </a:rPr>
              <a:t>Cloud service, on the other hand, features tools such as Azure boards, Azure Pipeline, Azure reports, Azure test plans, and Azure artifacts for software development, testing, and deployment on the cloud. </a:t>
            </a:r>
            <a:endParaRPr>
              <a:solidFill>
                <a:srgbClr val="51565E"/>
              </a:solidFill>
              <a:highlight>
                <a:srgbClr val="FFFFFF"/>
              </a:highlight>
              <a:latin typeface="Roboto"/>
              <a:ea typeface="Roboto"/>
              <a:cs typeface="Roboto"/>
              <a:sym typeface="Roboto"/>
            </a:endParaRPr>
          </a:p>
          <a:p>
            <a:pPr indent="0" lvl="0" marL="0" rtl="0" algn="l">
              <a:lnSpc>
                <a:spcPct val="100000"/>
              </a:lnSpc>
              <a:spcBef>
                <a:spcPts val="1000"/>
              </a:spcBef>
              <a:spcAft>
                <a:spcPts val="0"/>
              </a:spcAft>
              <a:buNone/>
            </a:pPr>
            <a:r>
              <a:rPr lang="en" sz="1600">
                <a:solidFill>
                  <a:schemeClr val="dk1"/>
                </a:solidFill>
                <a:highlight>
                  <a:srgbClr val="FFFFFF"/>
                </a:highlight>
                <a:latin typeface="Roboto"/>
                <a:ea typeface="Roboto"/>
                <a:cs typeface="Roboto"/>
                <a:sym typeface="Roboto"/>
              </a:rPr>
              <a:t>Google Cloud Platform Cloud Computing and Storage in DevOps</a:t>
            </a:r>
            <a:endParaRPr sz="1600">
              <a:solidFill>
                <a:schemeClr val="dk1"/>
              </a:solidFill>
              <a:highlight>
                <a:srgbClr val="FFFFFF"/>
              </a:highlight>
              <a:latin typeface="Roboto"/>
              <a:ea typeface="Roboto"/>
              <a:cs typeface="Roboto"/>
              <a:sym typeface="Roboto"/>
            </a:endParaRPr>
          </a:p>
          <a:p>
            <a:pPr indent="0" lvl="0" marL="0" rtl="0" algn="l">
              <a:lnSpc>
                <a:spcPct val="100000"/>
              </a:lnSpc>
              <a:spcBef>
                <a:spcPts val="1000"/>
              </a:spcBef>
              <a:spcAft>
                <a:spcPts val="0"/>
              </a:spcAft>
              <a:buNone/>
            </a:pPr>
            <a:r>
              <a:rPr lang="en">
                <a:solidFill>
                  <a:srgbClr val="51565E"/>
                </a:solidFill>
                <a:highlight>
                  <a:srgbClr val="FFFFFF"/>
                </a:highlight>
                <a:latin typeface="Roboto"/>
                <a:ea typeface="Roboto"/>
                <a:cs typeface="Roboto"/>
                <a:sym typeface="Roboto"/>
              </a:rPr>
              <a:t>GCP supports DevOps by providing the services required to develop, store, and deploy high-quality software in shorter cycles. The </a:t>
            </a:r>
            <a:r>
              <a:rPr lang="en">
                <a:solidFill>
                  <a:schemeClr val="hlink"/>
                </a:solidFill>
                <a:highlight>
                  <a:srgbClr val="FFFFFF"/>
                </a:highlight>
                <a:uFill>
                  <a:noFill/>
                </a:uFill>
                <a:latin typeface="Roboto"/>
                <a:ea typeface="Roboto"/>
                <a:cs typeface="Roboto"/>
                <a:sym typeface="Roboto"/>
                <a:hlinkClick r:id="rId4"/>
              </a:rPr>
              <a:t>Google Cloud platform</a:t>
            </a:r>
            <a:r>
              <a:rPr lang="en">
                <a:solidFill>
                  <a:srgbClr val="51565E"/>
                </a:solidFill>
                <a:highlight>
                  <a:srgbClr val="FFFFFF"/>
                </a:highlight>
                <a:latin typeface="Roboto"/>
                <a:ea typeface="Roboto"/>
                <a:cs typeface="Roboto"/>
                <a:sym typeface="Roboto"/>
              </a:rPr>
              <a:t> features instances of up to 96 vCPUs and 624 GB RAM alongside services like the cloud console, Google compute engine, and the GCP deployment manager that supports the implementation of DevOps on the Google Cloud Platform.  </a:t>
            </a:r>
            <a:endParaRPr>
              <a:solidFill>
                <a:srgbClr val="51565E"/>
              </a:solidFill>
              <a:highlight>
                <a:srgbClr val="FFFFFF"/>
              </a:highlight>
              <a:latin typeface="Roboto"/>
              <a:ea typeface="Roboto"/>
              <a:cs typeface="Roboto"/>
              <a:sym typeface="Roboto"/>
            </a:endParaRPr>
          </a:p>
          <a:p>
            <a:pPr indent="0" lvl="0" marL="0" rtl="0" algn="l">
              <a:lnSpc>
                <a:spcPct val="100000"/>
              </a:lnSpc>
              <a:spcBef>
                <a:spcPts val="1000"/>
              </a:spcBef>
              <a:spcAft>
                <a:spcPts val="0"/>
              </a:spcAft>
              <a:buNone/>
            </a:pPr>
            <a:r>
              <a:rPr lang="en">
                <a:solidFill>
                  <a:srgbClr val="51565E"/>
                </a:solidFill>
                <a:highlight>
                  <a:srgbClr val="FFFFFF"/>
                </a:highlight>
                <a:latin typeface="Roboto"/>
                <a:ea typeface="Roboto"/>
                <a:cs typeface="Roboto"/>
                <a:sym typeface="Roboto"/>
              </a:rPr>
              <a:t>In addition, Google Cloud features impressive technical expertise as well as artificial intelligence, machine learning, and data analytics capabilities. </a:t>
            </a:r>
            <a:endParaRPr sz="1000">
              <a:solidFill>
                <a:schemeClr val="dk1"/>
              </a:solidFill>
            </a:endParaRPr>
          </a:p>
          <a:p>
            <a:pPr indent="0" lvl="0" marL="0" rtl="0" algn="l">
              <a:lnSpc>
                <a:spcPct val="100000"/>
              </a:lnSpc>
              <a:spcBef>
                <a:spcPts val="1000"/>
              </a:spcBef>
              <a:spcAft>
                <a:spcPts val="1000"/>
              </a:spcAft>
              <a:buNone/>
            </a:pPr>
            <a:r>
              <a:t/>
            </a:r>
            <a:endParaRPr sz="10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7806c61cbd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7806c61cbd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7806c61cbd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7806c61cbd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7806c61cbd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7806c61cbd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7806c61cbd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7806c61cbd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7806c61cbd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7806c61cbd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7806c61cbd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7806c61cbd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7806c61cbd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7806c61cbd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7806c61cbd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7806c61cbd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4d76cedb4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4d76cedb4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7806c61cbd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7806c61cbd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7806c61cbd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7806c61cbd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7806c61cbd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7806c61cbd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4d76cedb4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4d76cedb4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4d76cedb4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4d76cedb4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7806c61cb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7806c61cb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7806c61cbd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7806c61cbd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7806c61cbd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7806c61cbd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7806c61cbd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7806c61cbd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7806c61cbd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7806c61cbd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7806c61cbd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7806c61cbd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7806c61cbd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7806c61cbd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7806c61cbd_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7806c61cbd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7806c61cbd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7806c61cbd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7806c61cbd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7806c61cbd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7806c61cbd_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7806c61cbd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7806c61cbd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7806c61cbd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ghh</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4d76cedb4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4d76cedb4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7806c61cbd_4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7806c61cbd_4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7806c61cbd_4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7806c61cbd_4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78459ea157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78459ea157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c6f75fce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c6f75fce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7806c61cbd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7806c61cbd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7806c61cbd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7806c61cbd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7806c61cbd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7806c61cbd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7806c61cbd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7806c61cbd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hyperlink" Target="https://git-scm.com/downloads" TargetMode="External"/><Relationship Id="rId5" Type="http://schemas.openxmlformats.org/officeDocument/2006/relationships/hyperlink" Target="https://git-scm.com/download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www.simplilearn.com/tutorials/maven-tutorial/what-is-maven" TargetMode="External"/><Relationship Id="rId4" Type="http://schemas.openxmlformats.org/officeDocument/2006/relationships/hyperlink" Target="https://www.simplilearn.com/best-java-programs-article" TargetMode="External"/><Relationship Id="rId5" Type="http://schemas.openxmlformats.org/officeDocument/2006/relationships/hyperlink" Target="https://www.simplilearn.com/c-sharp-programming-for-beginners-article" TargetMode="External"/><Relationship Id="rId6" Type="http://schemas.openxmlformats.org/officeDocument/2006/relationships/hyperlink" Target="https://www.simplilearn.com/learn-ruby-on-rails-article" TargetMode="External"/><Relationship Id="rId7" Type="http://schemas.openxmlformats.org/officeDocument/2006/relationships/hyperlink" Target="https://www.simplilearn.com/scala-programming-article" TargetMode="External"/><Relationship Id="rId8"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www.seleniumhq.org/download/" TargetMode="Externa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hyperlink" Target="https://www.docker.com/products/docker-desktop" TargetMode="External"/><Relationship Id="rId4" Type="http://schemas.openxmlformats.org/officeDocument/2006/relationships/image" Target="../media/image1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hyperlink" Target="https://www.splunk.com/en_us/download/splunk-enterprise.html" TargetMode="External"/><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22.png"/><Relationship Id="rId5" Type="http://schemas.openxmlformats.org/officeDocument/2006/relationships/image" Target="../media/image36.png"/><Relationship Id="rId6" Type="http://schemas.openxmlformats.org/officeDocument/2006/relationships/image" Target="../media/image31.png"/><Relationship Id="rId7"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hyperlink" Target="http://www.youtube.com/watch?v=qzVrrdHfWkg" TargetMode="External"/><Relationship Id="rId4" Type="http://schemas.openxmlformats.org/officeDocument/2006/relationships/image" Target="../media/image4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5.jp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9.jpg"/><Relationship Id="rId4" Type="http://schemas.openxmlformats.org/officeDocument/2006/relationships/image" Target="../media/image4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44.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5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4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53.jpg"/><Relationship Id="rId4" Type="http://schemas.openxmlformats.org/officeDocument/2006/relationships/image" Target="../media/image4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1.jpg"/><Relationship Id="rId4" Type="http://schemas.openxmlformats.org/officeDocument/2006/relationships/image" Target="../media/image5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60.jpg"/><Relationship Id="rId4" Type="http://schemas.openxmlformats.org/officeDocument/2006/relationships/image" Target="../media/image5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5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5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58.jp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5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hyperlink" Target="http://www.youtube.com/watch?v=cus7WYHdQic" TargetMode="Externa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DevOps</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Yuliia - Ismet - Sadettin - Enes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2473200" y="110325"/>
            <a:ext cx="4045200" cy="71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DevOps Teams</a:t>
            </a:r>
            <a:endParaRPr/>
          </a:p>
        </p:txBody>
      </p:sp>
      <p:sp>
        <p:nvSpPr>
          <p:cNvPr id="121" name="Google Shape;121;p22"/>
          <p:cNvSpPr txBox="1"/>
          <p:nvPr>
            <p:ph idx="2" type="body"/>
          </p:nvPr>
        </p:nvSpPr>
        <p:spPr>
          <a:xfrm>
            <a:off x="4985550" y="1682550"/>
            <a:ext cx="3837000" cy="1778400"/>
          </a:xfrm>
          <a:prstGeom prst="rect">
            <a:avLst/>
          </a:prstGeom>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M</a:t>
            </a:r>
            <a:r>
              <a:rPr lang="en"/>
              <a:t>ulti-skilled teams</a:t>
            </a:r>
            <a:endParaRPr/>
          </a:p>
          <a:p>
            <a:pPr indent="-342900" lvl="0" marL="457200" marR="0" rtl="0" algn="l">
              <a:lnSpc>
                <a:spcPct val="115000"/>
              </a:lnSpc>
              <a:spcBef>
                <a:spcPts val="0"/>
              </a:spcBef>
              <a:spcAft>
                <a:spcPts val="0"/>
              </a:spcAft>
              <a:buSzPts val="1800"/>
              <a:buChar char="●"/>
            </a:pPr>
            <a:r>
              <a:rPr lang="en"/>
              <a:t>Developers, Sysadmins, and Testers</a:t>
            </a:r>
            <a:endParaRPr sz="1500">
              <a:solidFill>
                <a:srgbClr val="002E42"/>
              </a:solidFill>
              <a:highlight>
                <a:srgbClr val="FFFFFF"/>
              </a:highlight>
              <a:latin typeface="Arial"/>
              <a:ea typeface="Arial"/>
              <a:cs typeface="Arial"/>
              <a:sym typeface="Arial"/>
            </a:endParaRPr>
          </a:p>
        </p:txBody>
      </p:sp>
      <p:pic>
        <p:nvPicPr>
          <p:cNvPr id="122" name="Google Shape;122;p22"/>
          <p:cNvPicPr preferRelativeResize="0"/>
          <p:nvPr/>
        </p:nvPicPr>
        <p:blipFill rotWithShape="1">
          <a:blip r:embed="rId3">
            <a:alphaModFix/>
          </a:blip>
          <a:srcRect b="0" l="0" r="0" t="7595"/>
          <a:stretch/>
        </p:blipFill>
        <p:spPr>
          <a:xfrm>
            <a:off x="706250" y="1159425"/>
            <a:ext cx="3317400" cy="3266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2478700" y="322400"/>
            <a:ext cx="4045200" cy="71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History</a:t>
            </a:r>
            <a:endParaRPr/>
          </a:p>
        </p:txBody>
      </p:sp>
      <p:pic>
        <p:nvPicPr>
          <p:cNvPr id="128" name="Google Shape;128;p23"/>
          <p:cNvPicPr preferRelativeResize="0"/>
          <p:nvPr/>
        </p:nvPicPr>
        <p:blipFill>
          <a:blip r:embed="rId3">
            <a:alphaModFix/>
          </a:blip>
          <a:stretch>
            <a:fillRect/>
          </a:stretch>
        </p:blipFill>
        <p:spPr>
          <a:xfrm>
            <a:off x="993174" y="1211449"/>
            <a:ext cx="7157642" cy="3695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4"/>
          <p:cNvPicPr preferRelativeResize="0"/>
          <p:nvPr/>
        </p:nvPicPr>
        <p:blipFill rotWithShape="1">
          <a:blip r:embed="rId3">
            <a:alphaModFix/>
          </a:blip>
          <a:srcRect b="0" l="0" r="0" t="13807"/>
          <a:stretch/>
        </p:blipFill>
        <p:spPr>
          <a:xfrm>
            <a:off x="1401926" y="1226800"/>
            <a:ext cx="6644937" cy="3560050"/>
          </a:xfrm>
          <a:prstGeom prst="rect">
            <a:avLst/>
          </a:prstGeom>
          <a:noFill/>
          <a:ln>
            <a:noFill/>
          </a:ln>
        </p:spPr>
      </p:pic>
      <p:sp>
        <p:nvSpPr>
          <p:cNvPr id="134" name="Google Shape;134;p24"/>
          <p:cNvSpPr txBox="1"/>
          <p:nvPr>
            <p:ph type="title"/>
          </p:nvPr>
        </p:nvSpPr>
        <p:spPr>
          <a:xfrm>
            <a:off x="2352475" y="199875"/>
            <a:ext cx="4045200" cy="84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Why DevOps?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602488" y="338900"/>
            <a:ext cx="7939024" cy="4465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Tools of DevOps</a:t>
            </a:r>
            <a:endParaRPr/>
          </a:p>
        </p:txBody>
      </p:sp>
      <p:sp>
        <p:nvSpPr>
          <p:cNvPr id="145" name="Google Shape;145;p26"/>
          <p:cNvSpPr txBox="1"/>
          <p:nvPr/>
        </p:nvSpPr>
        <p:spPr>
          <a:xfrm>
            <a:off x="4572000" y="1032600"/>
            <a:ext cx="4572000" cy="3078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 sz="2400">
                <a:solidFill>
                  <a:schemeClr val="dk1"/>
                </a:solidFill>
              </a:rPr>
              <a:t>“The most powerful tool we have as developers is automation.”</a:t>
            </a:r>
            <a:endParaRPr b="1" i="1" sz="2400">
              <a:solidFill>
                <a:schemeClr val="dk1"/>
              </a:solidFill>
            </a:endParaRPr>
          </a:p>
          <a:p>
            <a:pPr indent="0" lvl="0" marL="0" rtl="0" algn="l">
              <a:lnSpc>
                <a:spcPct val="150000"/>
              </a:lnSpc>
              <a:spcBef>
                <a:spcPts val="1200"/>
              </a:spcBef>
              <a:spcAft>
                <a:spcPts val="0"/>
              </a:spcAft>
              <a:buNone/>
            </a:pPr>
            <a:r>
              <a:t/>
            </a:r>
            <a:endParaRPr b="1" i="1" sz="2400">
              <a:solidFill>
                <a:schemeClr val="dk1"/>
              </a:solidFill>
            </a:endParaRPr>
          </a:p>
          <a:p>
            <a:pPr indent="0" lvl="0" marL="1371600" rtl="0" algn="l">
              <a:lnSpc>
                <a:spcPct val="150000"/>
              </a:lnSpc>
              <a:spcBef>
                <a:spcPts val="1200"/>
              </a:spcBef>
              <a:spcAft>
                <a:spcPts val="1200"/>
              </a:spcAft>
              <a:buNone/>
            </a:pPr>
            <a:r>
              <a:rPr b="1" i="1" lang="en" sz="2400">
                <a:solidFill>
                  <a:schemeClr val="dk1"/>
                </a:solidFill>
              </a:rPr>
              <a:t> – Scott Hanselman</a:t>
            </a:r>
            <a:endParaRPr b="1" i="1" sz="24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7"/>
          <p:cNvPicPr preferRelativeResize="0"/>
          <p:nvPr/>
        </p:nvPicPr>
        <p:blipFill>
          <a:blip r:embed="rId3">
            <a:alphaModFix/>
          </a:blip>
          <a:stretch>
            <a:fillRect/>
          </a:stretch>
        </p:blipFill>
        <p:spPr>
          <a:xfrm>
            <a:off x="248625" y="152400"/>
            <a:ext cx="8704349" cy="4838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8"/>
          <p:cNvPicPr preferRelativeResize="0"/>
          <p:nvPr/>
        </p:nvPicPr>
        <p:blipFill>
          <a:blip r:embed="rId3">
            <a:alphaModFix/>
          </a:blip>
          <a:stretch>
            <a:fillRect/>
          </a:stretch>
        </p:blipFill>
        <p:spPr>
          <a:xfrm>
            <a:off x="152400" y="649675"/>
            <a:ext cx="8839200" cy="425474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nvSpPr>
        <p:spPr>
          <a:xfrm>
            <a:off x="563150" y="488075"/>
            <a:ext cx="3529200" cy="134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4800"/>
              </a:spcBef>
              <a:spcAft>
                <a:spcPts val="2400"/>
              </a:spcAft>
              <a:buNone/>
            </a:pPr>
            <a:r>
              <a:rPr b="1" lang="en" sz="3500">
                <a:solidFill>
                  <a:schemeClr val="dk1"/>
                </a:solidFill>
                <a:latin typeface="Roboto"/>
                <a:ea typeface="Roboto"/>
                <a:cs typeface="Roboto"/>
                <a:sym typeface="Roboto"/>
              </a:rPr>
              <a:t>Version Control Tool</a:t>
            </a:r>
            <a:endParaRPr b="1" sz="3200">
              <a:solidFill>
                <a:schemeClr val="dk1"/>
              </a:solidFill>
              <a:latin typeface="Roboto"/>
              <a:ea typeface="Roboto"/>
              <a:cs typeface="Roboto"/>
              <a:sym typeface="Roboto"/>
            </a:endParaRPr>
          </a:p>
        </p:txBody>
      </p:sp>
      <p:pic>
        <p:nvPicPr>
          <p:cNvPr id="161" name="Google Shape;161;p29"/>
          <p:cNvPicPr preferRelativeResize="0"/>
          <p:nvPr/>
        </p:nvPicPr>
        <p:blipFill>
          <a:blip r:embed="rId3">
            <a:alphaModFix/>
          </a:blip>
          <a:stretch>
            <a:fillRect/>
          </a:stretch>
        </p:blipFill>
        <p:spPr>
          <a:xfrm>
            <a:off x="715550" y="2165050"/>
            <a:ext cx="2971800" cy="1733550"/>
          </a:xfrm>
          <a:prstGeom prst="rect">
            <a:avLst/>
          </a:prstGeom>
          <a:noFill/>
          <a:ln>
            <a:noFill/>
          </a:ln>
        </p:spPr>
      </p:pic>
      <p:sp>
        <p:nvSpPr>
          <p:cNvPr id="162" name="Google Shape;162;p29"/>
          <p:cNvSpPr txBox="1"/>
          <p:nvPr/>
        </p:nvSpPr>
        <p:spPr>
          <a:xfrm>
            <a:off x="4749300" y="366525"/>
            <a:ext cx="4148700" cy="401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300">
                <a:solidFill>
                  <a:schemeClr val="dk1"/>
                </a:solidFill>
                <a:uFill>
                  <a:noFill/>
                </a:uFill>
                <a:hlinkClick r:id="rId4">
                  <a:extLst>
                    <a:ext uri="{A12FA001-AC4F-418D-AE19-62706E023703}">
                      <ahyp:hlinkClr val="tx"/>
                    </a:ext>
                  </a:extLst>
                </a:hlinkClick>
              </a:rPr>
              <a:t>Git</a:t>
            </a:r>
            <a:r>
              <a:rPr lang="en" sz="2000">
                <a:solidFill>
                  <a:schemeClr val="dk1"/>
                </a:solidFill>
                <a:uFill>
                  <a:noFill/>
                </a:uFill>
                <a:hlinkClick r:id="rId5">
                  <a:extLst>
                    <a:ext uri="{A12FA001-AC4F-418D-AE19-62706E023703}">
                      <ahyp:hlinkClr val="tx"/>
                    </a:ext>
                  </a:extLst>
                </a:hlinkClick>
              </a:rPr>
              <a:t> </a:t>
            </a:r>
            <a:r>
              <a:rPr lang="en" sz="2000">
                <a:solidFill>
                  <a:schemeClr val="dk1"/>
                </a:solidFill>
              </a:rPr>
              <a:t>is an open-source, distributed and most popular software version control  system.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It allows you to track changes in your file and, by using it you can easily coordinate the work among your team.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lnSpc>
                <a:spcPct val="115000"/>
              </a:lnSpc>
              <a:spcBef>
                <a:spcPts val="0"/>
              </a:spcBef>
              <a:spcAft>
                <a:spcPts val="1500"/>
              </a:spcAft>
              <a:buNone/>
            </a:pPr>
            <a:r>
              <a:rPr lang="en" sz="2000">
                <a:solidFill>
                  <a:schemeClr val="dk1"/>
                </a:solidFill>
              </a:rPr>
              <a:t>Popular companies like </a:t>
            </a:r>
            <a:r>
              <a:rPr i="1" lang="en" sz="2000">
                <a:solidFill>
                  <a:schemeClr val="dk1"/>
                </a:solidFill>
              </a:rPr>
              <a:t>Google, Facebook, Microsoft, Netflix</a:t>
            </a:r>
            <a:r>
              <a:rPr lang="en" sz="2000">
                <a:solidFill>
                  <a:schemeClr val="dk1"/>
                </a:solidFill>
              </a:rPr>
              <a:t> are extensively using Git .</a:t>
            </a:r>
            <a:endParaRPr sz="2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227975" y="439425"/>
            <a:ext cx="4045200" cy="94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Build tool</a:t>
            </a:r>
            <a:endParaRPr/>
          </a:p>
        </p:txBody>
      </p:sp>
      <p:sp>
        <p:nvSpPr>
          <p:cNvPr id="168" name="Google Shape;168;p30"/>
          <p:cNvSpPr txBox="1"/>
          <p:nvPr>
            <p:ph idx="2" type="body"/>
          </p:nvPr>
        </p:nvSpPr>
        <p:spPr>
          <a:xfrm>
            <a:off x="4731200" y="439425"/>
            <a:ext cx="4045200" cy="39798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uFill>
                  <a:noFill/>
                </a:uFill>
                <a:hlinkClick r:id="rId3"/>
              </a:rPr>
              <a:t>Maven</a:t>
            </a:r>
            <a:r>
              <a:rPr lang="en"/>
              <a:t> is one of the important DevOps tools for building projects.  Apache Maven is more than just an automation build framework. It is also designed to manage reporting, documentation, distribution, releases, and dependencies processes. Written in Java language, Maven can build and manage projects written in </a:t>
            </a:r>
            <a:r>
              <a:rPr lang="en">
                <a:uFill>
                  <a:noFill/>
                </a:uFill>
                <a:hlinkClick r:id="rId4"/>
              </a:rPr>
              <a:t>Java</a:t>
            </a:r>
            <a:r>
              <a:rPr lang="en"/>
              <a:t> or</a:t>
            </a:r>
            <a:r>
              <a:rPr lang="en">
                <a:uFill>
                  <a:noFill/>
                </a:uFill>
                <a:hlinkClick r:id="rId5"/>
              </a:rPr>
              <a:t> C#</a:t>
            </a:r>
            <a:r>
              <a:rPr lang="en"/>
              <a:t>, </a:t>
            </a:r>
            <a:r>
              <a:rPr lang="en">
                <a:uFill>
                  <a:noFill/>
                </a:uFill>
                <a:hlinkClick r:id="rId6"/>
              </a:rPr>
              <a:t>Ruby</a:t>
            </a:r>
            <a:r>
              <a:rPr lang="en"/>
              <a:t>, </a:t>
            </a:r>
            <a:r>
              <a:rPr lang="en">
                <a:uFill>
                  <a:noFill/>
                </a:uFill>
                <a:hlinkClick r:id="rId7"/>
              </a:rPr>
              <a:t>Scala</a:t>
            </a:r>
            <a:r>
              <a:rPr lang="en"/>
              <a:t>, and other languages using project object model (POM) plugins. </a:t>
            </a:r>
            <a:endParaRPr/>
          </a:p>
        </p:txBody>
      </p:sp>
      <p:pic>
        <p:nvPicPr>
          <p:cNvPr id="169" name="Google Shape;169;p30"/>
          <p:cNvPicPr preferRelativeResize="0"/>
          <p:nvPr/>
        </p:nvPicPr>
        <p:blipFill>
          <a:blip r:embed="rId8">
            <a:alphaModFix/>
          </a:blip>
          <a:stretch>
            <a:fillRect/>
          </a:stretch>
        </p:blipFill>
        <p:spPr>
          <a:xfrm>
            <a:off x="227975" y="2142325"/>
            <a:ext cx="4045199" cy="210556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03050" y="514500"/>
            <a:ext cx="4045200" cy="64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Testing Tool</a:t>
            </a:r>
            <a:endParaRPr/>
          </a:p>
        </p:txBody>
      </p:sp>
      <p:sp>
        <p:nvSpPr>
          <p:cNvPr id="175" name="Google Shape;175;p31"/>
          <p:cNvSpPr txBox="1"/>
          <p:nvPr>
            <p:ph idx="2" type="body"/>
          </p:nvPr>
        </p:nvSpPr>
        <p:spPr>
          <a:xfrm>
            <a:off x="4908425" y="474000"/>
            <a:ext cx="3837000" cy="4195500"/>
          </a:xfrm>
          <a:prstGeom prst="rect">
            <a:avLst/>
          </a:prstGeom>
        </p:spPr>
        <p:txBody>
          <a:bodyPr anchorCtr="0" anchor="ctr" bIns="91425" lIns="91425" spcFirstLastPara="1" rIns="91425" wrap="square" tIns="91425">
            <a:noAutofit/>
          </a:bodyPr>
          <a:lstStyle/>
          <a:p>
            <a:pPr indent="0" lvl="0" marL="0" rtl="0" algn="l">
              <a:lnSpc>
                <a:spcPct val="130000"/>
              </a:lnSpc>
              <a:spcBef>
                <a:spcPts val="1200"/>
              </a:spcBef>
              <a:spcAft>
                <a:spcPts val="0"/>
              </a:spcAft>
              <a:buNone/>
            </a:pPr>
            <a:r>
              <a:rPr lang="en" sz="1900">
                <a:uFill>
                  <a:noFill/>
                </a:uFill>
                <a:latin typeface="Arial"/>
                <a:ea typeface="Arial"/>
                <a:cs typeface="Arial"/>
                <a:sym typeface="Arial"/>
                <a:hlinkClick r:id="rId3"/>
              </a:rPr>
              <a:t>Selenium </a:t>
            </a:r>
            <a:r>
              <a:rPr lang="en" sz="1900">
                <a:latin typeface="Arial"/>
                <a:ea typeface="Arial"/>
                <a:cs typeface="Arial"/>
                <a:sym typeface="Arial"/>
              </a:rPr>
              <a:t>is a free open source automated portable software testing framework for web applications. It is normally installed as a Firefox browser plugin and helps to record and playback of test scenarios.</a:t>
            </a:r>
            <a:endParaRPr b="1" sz="1900" u="sng">
              <a:latin typeface="Montserrat"/>
              <a:ea typeface="Montserrat"/>
              <a:cs typeface="Montserrat"/>
              <a:sym typeface="Montserrat"/>
            </a:endParaRPr>
          </a:p>
          <a:p>
            <a:pPr indent="0" lvl="0" marL="0" rtl="0" algn="l">
              <a:spcBef>
                <a:spcPts val="200"/>
              </a:spcBef>
              <a:spcAft>
                <a:spcPts val="1500"/>
              </a:spcAft>
              <a:buNone/>
            </a:pPr>
            <a:r>
              <a:t/>
            </a:r>
            <a:endParaRPr sz="1900"/>
          </a:p>
        </p:txBody>
      </p:sp>
      <p:pic>
        <p:nvPicPr>
          <p:cNvPr id="176" name="Google Shape;176;p31"/>
          <p:cNvPicPr preferRelativeResize="0"/>
          <p:nvPr/>
        </p:nvPicPr>
        <p:blipFill>
          <a:blip r:embed="rId4">
            <a:alphaModFix/>
          </a:blip>
          <a:stretch>
            <a:fillRect/>
          </a:stretch>
        </p:blipFill>
        <p:spPr>
          <a:xfrm>
            <a:off x="1463638" y="1695450"/>
            <a:ext cx="1724025" cy="1752600"/>
          </a:xfrm>
          <a:prstGeom prst="rect">
            <a:avLst/>
          </a:prstGeom>
          <a:noFill/>
          <a:ln>
            <a:noFill/>
          </a:ln>
        </p:spPr>
      </p:pic>
      <p:sp>
        <p:nvSpPr>
          <p:cNvPr id="177" name="Google Shape;177;p31"/>
          <p:cNvSpPr txBox="1"/>
          <p:nvPr/>
        </p:nvSpPr>
        <p:spPr>
          <a:xfrm>
            <a:off x="407163" y="4087800"/>
            <a:ext cx="383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500"/>
              </a:spcAft>
              <a:buNone/>
            </a:pPr>
            <a:r>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a:t>S</a:t>
            </a:r>
            <a:r>
              <a:rPr lang="en"/>
              <a:t>pecific technology</a:t>
            </a:r>
            <a:endParaRPr/>
          </a:p>
          <a:p>
            <a:pPr indent="-342900" lvl="0" marL="457200" rtl="0" algn="l">
              <a:spcBef>
                <a:spcPts val="0"/>
              </a:spcBef>
              <a:spcAft>
                <a:spcPts val="0"/>
              </a:spcAft>
              <a:buSzPts val="1800"/>
              <a:buAutoNum type="arabicPeriod"/>
            </a:pPr>
            <a:r>
              <a:rPr lang="en"/>
              <a:t>DevOps is not simply combining Development &amp; Operations teams</a:t>
            </a:r>
            <a:endParaRPr/>
          </a:p>
          <a:p>
            <a:pPr indent="-342900" lvl="0" marL="457200" rtl="0" algn="l">
              <a:spcBef>
                <a:spcPts val="0"/>
              </a:spcBef>
              <a:spcAft>
                <a:spcPts val="0"/>
              </a:spcAft>
              <a:buSzPts val="1800"/>
              <a:buAutoNum type="arabicPeriod"/>
            </a:pPr>
            <a:r>
              <a:rPr lang="en"/>
              <a:t>DevOps is not a separate team</a:t>
            </a:r>
            <a:endParaRPr/>
          </a:p>
          <a:p>
            <a:pPr indent="-342900" lvl="0" marL="457200" rtl="0" algn="l">
              <a:spcBef>
                <a:spcPts val="0"/>
              </a:spcBef>
              <a:spcAft>
                <a:spcPts val="0"/>
              </a:spcAft>
              <a:buSzPts val="1800"/>
              <a:buAutoNum type="arabicPeriod"/>
            </a:pPr>
            <a:r>
              <a:rPr lang="en"/>
              <a:t>DevOps is not a tool</a:t>
            </a:r>
            <a:endParaRPr/>
          </a:p>
          <a:p>
            <a:pPr indent="-342900" lvl="0" marL="457200" rtl="0" algn="l">
              <a:spcBef>
                <a:spcPts val="0"/>
              </a:spcBef>
              <a:spcAft>
                <a:spcPts val="0"/>
              </a:spcAft>
              <a:buSzPts val="1800"/>
              <a:buAutoNum type="arabicPeriod"/>
            </a:pPr>
            <a:r>
              <a:rPr lang="en"/>
              <a:t>DevOps is not just automation</a:t>
            </a:r>
            <a:endParaRPr/>
          </a:p>
        </p:txBody>
      </p:sp>
      <p:sp>
        <p:nvSpPr>
          <p:cNvPr id="70" name="Google Shape;70;p14"/>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DevOps is not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265500" y="892175"/>
            <a:ext cx="4045200" cy="1506300"/>
          </a:xfrm>
          <a:prstGeom prst="rect">
            <a:avLst/>
          </a:prstGeom>
        </p:spPr>
        <p:txBody>
          <a:bodyPr anchorCtr="0" anchor="b" bIns="91425" lIns="91425" spcFirstLastPara="1" rIns="91425" wrap="square" tIns="91425">
            <a:noAutofit/>
          </a:bodyPr>
          <a:lstStyle/>
          <a:p>
            <a:pPr indent="0" lvl="0" marL="0" rtl="0" algn="l">
              <a:lnSpc>
                <a:spcPct val="115000"/>
              </a:lnSpc>
              <a:spcBef>
                <a:spcPts val="4800"/>
              </a:spcBef>
              <a:spcAft>
                <a:spcPts val="0"/>
              </a:spcAft>
              <a:buNone/>
            </a:pPr>
            <a:r>
              <a:t/>
            </a:r>
            <a:endParaRPr sz="2100">
              <a:solidFill>
                <a:srgbClr val="000000"/>
              </a:solidFill>
              <a:highlight>
                <a:srgbClr val="FFFFFF"/>
              </a:highlight>
              <a:latin typeface="Roboto"/>
              <a:ea typeface="Roboto"/>
              <a:cs typeface="Roboto"/>
              <a:sym typeface="Roboto"/>
            </a:endParaRPr>
          </a:p>
          <a:p>
            <a:pPr indent="0" lvl="0" marL="0" rtl="0" algn="ctr">
              <a:lnSpc>
                <a:spcPct val="115000"/>
              </a:lnSpc>
              <a:spcBef>
                <a:spcPts val="2400"/>
              </a:spcBef>
              <a:spcAft>
                <a:spcPts val="800"/>
              </a:spcAft>
              <a:buNone/>
            </a:pPr>
            <a:r>
              <a:rPr lang="en" sz="2750">
                <a:latin typeface="Roboto Slab SemiBold"/>
                <a:ea typeface="Roboto Slab SemiBold"/>
                <a:cs typeface="Roboto Slab SemiBold"/>
                <a:sym typeface="Roboto Slab SemiBold"/>
              </a:rPr>
              <a:t>Continuous Integration &amp; Deployment (CI/CD) Tools</a:t>
            </a:r>
            <a:endParaRPr sz="4200">
              <a:latin typeface="Roboto Slab SemiBold"/>
              <a:ea typeface="Roboto Slab SemiBold"/>
              <a:cs typeface="Roboto Slab SemiBold"/>
              <a:sym typeface="Roboto Slab SemiBold"/>
            </a:endParaRPr>
          </a:p>
        </p:txBody>
      </p:sp>
      <p:sp>
        <p:nvSpPr>
          <p:cNvPr id="183" name="Google Shape;183;p32"/>
          <p:cNvSpPr txBox="1"/>
          <p:nvPr>
            <p:ph idx="2" type="body"/>
          </p:nvPr>
        </p:nvSpPr>
        <p:spPr>
          <a:xfrm>
            <a:off x="4939500" y="331150"/>
            <a:ext cx="3837000" cy="458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Arial"/>
                <a:ea typeface="Arial"/>
                <a:cs typeface="Arial"/>
                <a:sym typeface="Arial"/>
              </a:rPr>
              <a:t>Jenkins is a universal, customizable, open-source automation server written in Java. It allows you to automate various stages of the delivery pipeline. Its database contains over 1,000 plugins, allowing it to integrate with almost any DevOps tool you can imagine.</a:t>
            </a:r>
            <a:endParaRPr sz="2000">
              <a:latin typeface="Arial"/>
              <a:ea typeface="Arial"/>
              <a:cs typeface="Arial"/>
              <a:sym typeface="Arial"/>
            </a:endParaRPr>
          </a:p>
          <a:p>
            <a:pPr indent="0" lvl="0" marL="0" rtl="0" algn="l">
              <a:spcBef>
                <a:spcPts val="1600"/>
              </a:spcBef>
              <a:spcAft>
                <a:spcPts val="1500"/>
              </a:spcAft>
              <a:buNone/>
            </a:pPr>
            <a:r>
              <a:rPr lang="en" sz="1700">
                <a:latin typeface="Arial"/>
                <a:ea typeface="Arial"/>
                <a:cs typeface="Arial"/>
                <a:sym typeface="Arial"/>
              </a:rPr>
              <a:t>Companies like </a:t>
            </a:r>
            <a:r>
              <a:rPr i="1" lang="en" sz="1700">
                <a:latin typeface="Arial"/>
                <a:ea typeface="Arial"/>
                <a:cs typeface="Arial"/>
                <a:sym typeface="Arial"/>
              </a:rPr>
              <a:t>Capgemini, LinkedIn, AngularJS, Open stack, Luxoft, Pentaho</a:t>
            </a:r>
            <a:r>
              <a:rPr lang="en" sz="1700">
                <a:latin typeface="Arial"/>
                <a:ea typeface="Arial"/>
                <a:cs typeface="Arial"/>
                <a:sym typeface="Arial"/>
              </a:rPr>
              <a:t> etc are using Jenkins.</a:t>
            </a:r>
            <a:endParaRPr sz="2500">
              <a:latin typeface="Arial"/>
              <a:ea typeface="Arial"/>
              <a:cs typeface="Arial"/>
              <a:sym typeface="Arial"/>
            </a:endParaRPr>
          </a:p>
        </p:txBody>
      </p:sp>
      <p:pic>
        <p:nvPicPr>
          <p:cNvPr id="184" name="Google Shape;184;p32"/>
          <p:cNvPicPr preferRelativeResize="0"/>
          <p:nvPr/>
        </p:nvPicPr>
        <p:blipFill>
          <a:blip r:embed="rId3">
            <a:alphaModFix/>
          </a:blip>
          <a:stretch>
            <a:fillRect/>
          </a:stretch>
        </p:blipFill>
        <p:spPr>
          <a:xfrm>
            <a:off x="1011750" y="2398475"/>
            <a:ext cx="2552700" cy="1885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3"/>
          <p:cNvPicPr preferRelativeResize="0"/>
          <p:nvPr/>
        </p:nvPicPr>
        <p:blipFill>
          <a:blip r:embed="rId3">
            <a:alphaModFix/>
          </a:blip>
          <a:stretch>
            <a:fillRect/>
          </a:stretch>
        </p:blipFill>
        <p:spPr>
          <a:xfrm>
            <a:off x="152400" y="152400"/>
            <a:ext cx="8839202" cy="413703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265500" y="522200"/>
            <a:ext cx="4045200" cy="1506300"/>
          </a:xfrm>
          <a:prstGeom prst="rect">
            <a:avLst/>
          </a:prstGeom>
        </p:spPr>
        <p:txBody>
          <a:bodyPr anchorCtr="0" anchor="b" bIns="91425" lIns="91425" spcFirstLastPara="1" rIns="91425" wrap="square" tIns="91425">
            <a:noAutofit/>
          </a:bodyPr>
          <a:lstStyle/>
          <a:p>
            <a:pPr indent="0" lvl="0" marL="0" rtl="0" algn="l">
              <a:lnSpc>
                <a:spcPct val="115000"/>
              </a:lnSpc>
              <a:spcBef>
                <a:spcPts val="4800"/>
              </a:spcBef>
              <a:spcAft>
                <a:spcPts val="2400"/>
              </a:spcAft>
              <a:buNone/>
            </a:pPr>
            <a:r>
              <a:rPr lang="en" sz="3100">
                <a:latin typeface="Roboto Slab SemiBold"/>
                <a:ea typeface="Roboto Slab SemiBold"/>
                <a:cs typeface="Roboto Slab SemiBold"/>
                <a:sym typeface="Roboto Slab SemiBold"/>
              </a:rPr>
              <a:t>Container Platforms</a:t>
            </a:r>
            <a:endParaRPr/>
          </a:p>
        </p:txBody>
      </p:sp>
      <p:sp>
        <p:nvSpPr>
          <p:cNvPr id="195" name="Google Shape;195;p34"/>
          <p:cNvSpPr txBox="1"/>
          <p:nvPr>
            <p:ph idx="2" type="body"/>
          </p:nvPr>
        </p:nvSpPr>
        <p:spPr>
          <a:xfrm>
            <a:off x="4807500" y="724200"/>
            <a:ext cx="4045200" cy="3695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uFill>
                  <a:noFill/>
                </a:uFill>
                <a:latin typeface="Arial"/>
                <a:ea typeface="Arial"/>
                <a:cs typeface="Arial"/>
                <a:sym typeface="Arial"/>
                <a:hlinkClick r:id="rId3"/>
              </a:rPr>
              <a:t>Docker </a:t>
            </a:r>
            <a:r>
              <a:rPr lang="en">
                <a:latin typeface="Arial"/>
                <a:ea typeface="Arial"/>
                <a:cs typeface="Arial"/>
                <a:sym typeface="Arial"/>
              </a:rPr>
              <a:t>is a containerization technology that virtualizes the Operating System. It isolates applications into separate containers, so they become portable and more secure. You can package all the dependencies within the app’s container and ship the whole thing as an independent unit.</a:t>
            </a:r>
            <a:endParaRPr>
              <a:latin typeface="Arial"/>
              <a:ea typeface="Arial"/>
              <a:cs typeface="Arial"/>
              <a:sym typeface="Arial"/>
            </a:endParaRPr>
          </a:p>
          <a:p>
            <a:pPr indent="0" lvl="0" marL="0" rtl="0" algn="l">
              <a:lnSpc>
                <a:spcPct val="100000"/>
              </a:lnSpc>
              <a:spcBef>
                <a:spcPts val="0"/>
              </a:spcBef>
              <a:spcAft>
                <a:spcPts val="0"/>
              </a:spcAft>
              <a:buNone/>
            </a:pPr>
            <a:r>
              <a:t/>
            </a:r>
            <a:endParaRPr>
              <a:latin typeface="Arial"/>
              <a:ea typeface="Arial"/>
              <a:cs typeface="Arial"/>
              <a:sym typeface="Arial"/>
            </a:endParaRPr>
          </a:p>
          <a:p>
            <a:pPr indent="0" lvl="0" marL="0" rtl="0" algn="l">
              <a:lnSpc>
                <a:spcPct val="100000"/>
              </a:lnSpc>
              <a:spcBef>
                <a:spcPts val="0"/>
              </a:spcBef>
              <a:spcAft>
                <a:spcPts val="0"/>
              </a:spcAft>
              <a:buNone/>
            </a:pPr>
            <a:r>
              <a:t/>
            </a:r>
            <a:endParaRPr>
              <a:latin typeface="Arial"/>
              <a:ea typeface="Arial"/>
              <a:cs typeface="Arial"/>
              <a:sym typeface="Arial"/>
            </a:endParaRPr>
          </a:p>
          <a:p>
            <a:pPr indent="0" lvl="0" marL="0" rtl="0" algn="l">
              <a:spcBef>
                <a:spcPts val="0"/>
              </a:spcBef>
              <a:spcAft>
                <a:spcPts val="1500"/>
              </a:spcAft>
              <a:buNone/>
            </a:pPr>
            <a:r>
              <a:rPr lang="en">
                <a:latin typeface="Arial"/>
                <a:ea typeface="Arial"/>
                <a:cs typeface="Arial"/>
                <a:sym typeface="Arial"/>
              </a:rPr>
              <a:t>Companies like </a:t>
            </a:r>
            <a:r>
              <a:rPr i="1" lang="en">
                <a:latin typeface="Arial"/>
                <a:ea typeface="Arial"/>
                <a:cs typeface="Arial"/>
                <a:sym typeface="Arial"/>
              </a:rPr>
              <a:t>Uber, Ebay, PayPal, </a:t>
            </a:r>
            <a:r>
              <a:rPr lang="en">
                <a:latin typeface="Arial"/>
                <a:ea typeface="Arial"/>
                <a:cs typeface="Arial"/>
                <a:sym typeface="Arial"/>
              </a:rPr>
              <a:t>etc are already using Docker.</a:t>
            </a:r>
            <a:endParaRPr>
              <a:latin typeface="Arial"/>
              <a:ea typeface="Arial"/>
              <a:cs typeface="Arial"/>
              <a:sym typeface="Arial"/>
            </a:endParaRPr>
          </a:p>
        </p:txBody>
      </p:sp>
      <p:pic>
        <p:nvPicPr>
          <p:cNvPr id="196" name="Google Shape;196;p34"/>
          <p:cNvPicPr preferRelativeResize="0"/>
          <p:nvPr/>
        </p:nvPicPr>
        <p:blipFill>
          <a:blip r:embed="rId4">
            <a:alphaModFix/>
          </a:blip>
          <a:stretch>
            <a:fillRect/>
          </a:stretch>
        </p:blipFill>
        <p:spPr>
          <a:xfrm>
            <a:off x="1073650" y="2028500"/>
            <a:ext cx="2428875" cy="1895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296575" y="724200"/>
            <a:ext cx="4045200" cy="1506300"/>
          </a:xfrm>
          <a:prstGeom prst="rect">
            <a:avLst/>
          </a:prstGeom>
        </p:spPr>
        <p:txBody>
          <a:bodyPr anchorCtr="0" anchor="b" bIns="91425" lIns="91425" spcFirstLastPara="1" rIns="91425" wrap="square" tIns="91425">
            <a:noAutofit/>
          </a:bodyPr>
          <a:lstStyle/>
          <a:p>
            <a:pPr indent="0" lvl="0" marL="0" rtl="0" algn="ctr">
              <a:lnSpc>
                <a:spcPct val="115000"/>
              </a:lnSpc>
              <a:spcBef>
                <a:spcPts val="4800"/>
              </a:spcBef>
              <a:spcAft>
                <a:spcPts val="2400"/>
              </a:spcAft>
              <a:buNone/>
            </a:pPr>
            <a:r>
              <a:rPr lang="en" sz="2500">
                <a:latin typeface="Roboto Slab SemiBold"/>
                <a:ea typeface="Roboto Slab SemiBold"/>
                <a:cs typeface="Roboto Slab SemiBold"/>
                <a:sym typeface="Roboto Slab SemiBold"/>
              </a:rPr>
              <a:t>Monitoring, Alerting, and Incident Response Tools</a:t>
            </a:r>
            <a:endParaRPr/>
          </a:p>
        </p:txBody>
      </p:sp>
      <p:sp>
        <p:nvSpPr>
          <p:cNvPr id="202" name="Google Shape;202;p35"/>
          <p:cNvSpPr txBox="1"/>
          <p:nvPr>
            <p:ph idx="2" type="body"/>
          </p:nvPr>
        </p:nvSpPr>
        <p:spPr>
          <a:xfrm>
            <a:off x="4939500" y="369600"/>
            <a:ext cx="3837000" cy="41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uFill>
                  <a:noFill/>
                </a:uFill>
                <a:latin typeface="Arial"/>
                <a:ea typeface="Arial"/>
                <a:cs typeface="Arial"/>
                <a:sym typeface="Arial"/>
                <a:hlinkClick r:id="rId3"/>
              </a:rPr>
              <a:t>Splunk </a:t>
            </a:r>
            <a:r>
              <a:rPr lang="en">
                <a:latin typeface="Arial"/>
                <a:ea typeface="Arial"/>
                <a:cs typeface="Arial"/>
                <a:sym typeface="Arial"/>
              </a:rPr>
              <a:t>is a software platform used to search, analyze, visualize and convert machine data into valuable information. It allows bringing operational intelligence into the DevOps teams. </a:t>
            </a:r>
            <a:endParaRPr>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rPr lang="en">
                <a:latin typeface="Arial"/>
                <a:ea typeface="Arial"/>
                <a:cs typeface="Arial"/>
                <a:sym typeface="Arial"/>
              </a:rPr>
              <a:t>Companies like Cisco, Facebook, Bosch, Motorola, IBM, etc are already using Splunk.</a:t>
            </a:r>
            <a:endParaRPr>
              <a:solidFill>
                <a:srgbClr val="222222"/>
              </a:solidFill>
              <a:highlight>
                <a:srgbClr val="FFFFFF"/>
              </a:highlight>
              <a:latin typeface="Arial"/>
              <a:ea typeface="Arial"/>
              <a:cs typeface="Arial"/>
              <a:sym typeface="Arial"/>
            </a:endParaRPr>
          </a:p>
        </p:txBody>
      </p:sp>
      <p:pic>
        <p:nvPicPr>
          <p:cNvPr id="203" name="Google Shape;203;p35"/>
          <p:cNvPicPr preferRelativeResize="0"/>
          <p:nvPr/>
        </p:nvPicPr>
        <p:blipFill>
          <a:blip r:embed="rId4">
            <a:alphaModFix/>
          </a:blip>
          <a:stretch>
            <a:fillRect/>
          </a:stretch>
        </p:blipFill>
        <p:spPr>
          <a:xfrm>
            <a:off x="1146900" y="2230500"/>
            <a:ext cx="2562225" cy="1409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313425" y="1818613"/>
            <a:ext cx="4045200" cy="1506300"/>
          </a:xfrm>
          <a:prstGeom prst="rect">
            <a:avLst/>
          </a:prstGeom>
        </p:spPr>
        <p:txBody>
          <a:bodyPr anchorCtr="0" anchor="b" bIns="91425" lIns="91425" spcFirstLastPara="1" rIns="91425" wrap="square" tIns="91425">
            <a:noAutofit/>
          </a:bodyPr>
          <a:lstStyle/>
          <a:p>
            <a:pPr indent="0" lvl="0" marL="0" rtl="0" algn="l">
              <a:lnSpc>
                <a:spcPct val="115000"/>
              </a:lnSpc>
              <a:spcBef>
                <a:spcPts val="4800"/>
              </a:spcBef>
              <a:spcAft>
                <a:spcPts val="0"/>
              </a:spcAft>
              <a:buNone/>
            </a:pPr>
            <a:r>
              <a:t/>
            </a:r>
            <a:endParaRPr sz="1700">
              <a:solidFill>
                <a:srgbClr val="000000"/>
              </a:solidFill>
              <a:highlight>
                <a:srgbClr val="FFFFFF"/>
              </a:highlight>
              <a:latin typeface="Roboto"/>
              <a:ea typeface="Roboto"/>
              <a:cs typeface="Roboto"/>
              <a:sym typeface="Roboto"/>
            </a:endParaRPr>
          </a:p>
          <a:p>
            <a:pPr indent="0" lvl="0" marL="0" rtl="0" algn="ctr">
              <a:spcBef>
                <a:spcPts val="2400"/>
              </a:spcBef>
              <a:spcAft>
                <a:spcPts val="0"/>
              </a:spcAft>
              <a:buNone/>
            </a:pPr>
            <a:r>
              <a:rPr lang="en"/>
              <a:t>Cloud Computing and Storage</a:t>
            </a:r>
            <a:endParaRPr/>
          </a:p>
        </p:txBody>
      </p:sp>
      <p:pic>
        <p:nvPicPr>
          <p:cNvPr id="209" name="Google Shape;209;p36"/>
          <p:cNvPicPr preferRelativeResize="0"/>
          <p:nvPr/>
        </p:nvPicPr>
        <p:blipFill>
          <a:blip r:embed="rId3">
            <a:alphaModFix/>
          </a:blip>
          <a:stretch>
            <a:fillRect/>
          </a:stretch>
        </p:blipFill>
        <p:spPr>
          <a:xfrm>
            <a:off x="4615500" y="955588"/>
            <a:ext cx="4528500" cy="323232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ph idx="2" type="body"/>
          </p:nvPr>
        </p:nvSpPr>
        <p:spPr>
          <a:xfrm>
            <a:off x="4939500" y="552275"/>
            <a:ext cx="3837000" cy="3695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700">
              <a:latin typeface="Arial"/>
              <a:ea typeface="Arial"/>
              <a:cs typeface="Arial"/>
              <a:sym typeface="Arial"/>
            </a:endParaRPr>
          </a:p>
          <a:p>
            <a:pPr indent="0" lvl="0" marL="0" rtl="0" algn="l">
              <a:lnSpc>
                <a:spcPct val="100000"/>
              </a:lnSpc>
              <a:spcBef>
                <a:spcPts val="2000"/>
              </a:spcBef>
              <a:spcAft>
                <a:spcPts val="0"/>
              </a:spcAft>
              <a:buNone/>
            </a:pPr>
            <a:r>
              <a:rPr lang="en" sz="1700">
                <a:latin typeface="Arial"/>
                <a:ea typeface="Arial"/>
                <a:cs typeface="Arial"/>
                <a:sym typeface="Arial"/>
              </a:rPr>
              <a:t>The biggest advantage of cloud technology is moving operations and systems to the cloud. It allows to avoid  the costs associated with data centers, hardware, operating systems and their management. </a:t>
            </a:r>
            <a:endParaRPr sz="1700">
              <a:latin typeface="Arial"/>
              <a:ea typeface="Arial"/>
              <a:cs typeface="Arial"/>
              <a:sym typeface="Arial"/>
            </a:endParaRPr>
          </a:p>
          <a:p>
            <a:pPr indent="0" lvl="0" marL="0" rtl="0" algn="l">
              <a:lnSpc>
                <a:spcPct val="100000"/>
              </a:lnSpc>
              <a:spcBef>
                <a:spcPts val="2000"/>
              </a:spcBef>
              <a:spcAft>
                <a:spcPts val="2000"/>
              </a:spcAft>
              <a:buNone/>
            </a:pPr>
            <a:r>
              <a:rPr lang="en" sz="1700">
                <a:latin typeface="Arial"/>
                <a:ea typeface="Arial"/>
                <a:cs typeface="Arial"/>
                <a:sym typeface="Arial"/>
              </a:rPr>
              <a:t>Amazon Web Services (AWS), Microsoft Azure and Google Cloud Services (GCS) are the three leading cloud services that offer servers, storage, computing, networking and other services on demand under a pay-per-use model. </a:t>
            </a:r>
            <a:endParaRPr sz="1700">
              <a:latin typeface="Arial"/>
              <a:ea typeface="Arial"/>
              <a:cs typeface="Arial"/>
              <a:sym typeface="Arial"/>
            </a:endParaRPr>
          </a:p>
        </p:txBody>
      </p:sp>
      <p:pic>
        <p:nvPicPr>
          <p:cNvPr id="215" name="Google Shape;215;p37"/>
          <p:cNvPicPr preferRelativeResize="0"/>
          <p:nvPr/>
        </p:nvPicPr>
        <p:blipFill>
          <a:blip r:embed="rId3">
            <a:alphaModFix/>
          </a:blip>
          <a:stretch>
            <a:fillRect/>
          </a:stretch>
        </p:blipFill>
        <p:spPr>
          <a:xfrm>
            <a:off x="0" y="1246525"/>
            <a:ext cx="4572000" cy="2650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8"/>
          <p:cNvSpPr txBox="1"/>
          <p:nvPr>
            <p:ph type="title"/>
          </p:nvPr>
        </p:nvSpPr>
        <p:spPr>
          <a:xfrm>
            <a:off x="305325" y="1550175"/>
            <a:ext cx="4040700" cy="136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DevOps</a:t>
            </a:r>
            <a:endParaRPr/>
          </a:p>
          <a:p>
            <a:pPr indent="0" lvl="0" marL="0" rtl="0" algn="ctr">
              <a:spcBef>
                <a:spcPts val="0"/>
              </a:spcBef>
              <a:spcAft>
                <a:spcPts val="0"/>
              </a:spcAft>
              <a:buNone/>
            </a:pPr>
            <a:r>
              <a:rPr lang="en"/>
              <a:t>Roadmap</a:t>
            </a:r>
            <a:endParaRPr/>
          </a:p>
        </p:txBody>
      </p:sp>
      <p:sp>
        <p:nvSpPr>
          <p:cNvPr id="221" name="Google Shape;221;p38"/>
          <p:cNvSpPr txBox="1"/>
          <p:nvPr>
            <p:ph idx="2" type="body"/>
          </p:nvPr>
        </p:nvSpPr>
        <p:spPr>
          <a:xfrm>
            <a:off x="4934575" y="1541550"/>
            <a:ext cx="3837000" cy="2060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a:t>Programming languages</a:t>
            </a:r>
            <a:endParaRPr/>
          </a:p>
          <a:p>
            <a:pPr indent="-342900" lvl="0" marL="457200" rtl="0" algn="l">
              <a:spcBef>
                <a:spcPts val="0"/>
              </a:spcBef>
              <a:spcAft>
                <a:spcPts val="0"/>
              </a:spcAft>
              <a:buSzPts val="1800"/>
              <a:buAutoNum type="arabicPeriod"/>
            </a:pPr>
            <a:r>
              <a:rPr lang="en"/>
              <a:t>Operating systems</a:t>
            </a:r>
            <a:endParaRPr/>
          </a:p>
          <a:p>
            <a:pPr indent="-342900" lvl="0" marL="457200" rtl="0" algn="l">
              <a:spcBef>
                <a:spcPts val="0"/>
              </a:spcBef>
              <a:spcAft>
                <a:spcPts val="0"/>
              </a:spcAft>
              <a:buSzPts val="1800"/>
              <a:buAutoNum type="arabicPeriod"/>
            </a:pPr>
            <a:r>
              <a:rPr lang="en"/>
              <a:t>Review networking security and protocols</a:t>
            </a:r>
            <a:endParaRPr/>
          </a:p>
          <a:p>
            <a:pPr indent="-342900" lvl="0" marL="457200" rtl="0" algn="l">
              <a:spcBef>
                <a:spcPts val="0"/>
              </a:spcBef>
              <a:spcAft>
                <a:spcPts val="0"/>
              </a:spcAft>
              <a:buSzPts val="1800"/>
              <a:buAutoNum type="arabicPeriod"/>
            </a:pPr>
            <a:r>
              <a:rPr lang="en"/>
              <a:t>Infrastructure as code</a:t>
            </a:r>
            <a:endParaRPr/>
          </a:p>
          <a:p>
            <a:pPr indent="-342900" lvl="0" marL="457200" rtl="0" algn="l">
              <a:spcBef>
                <a:spcPts val="0"/>
              </a:spcBef>
              <a:spcAft>
                <a:spcPts val="0"/>
              </a:spcAft>
              <a:buSzPts val="1800"/>
              <a:buAutoNum type="arabicPeriod"/>
            </a:pPr>
            <a:r>
              <a:rPr lang="en"/>
              <a:t>Public cloud</a:t>
            </a:r>
            <a:endParaRPr sz="1200">
              <a:latin typeface="Arial"/>
              <a:ea typeface="Arial"/>
              <a:cs typeface="Arial"/>
              <a:sym typeface="Arial"/>
            </a:endParaRPr>
          </a:p>
        </p:txBody>
      </p:sp>
      <p:sp>
        <p:nvSpPr>
          <p:cNvPr id="222" name="Google Shape;222;p38"/>
          <p:cNvSpPr txBox="1"/>
          <p:nvPr/>
        </p:nvSpPr>
        <p:spPr>
          <a:xfrm>
            <a:off x="407163" y="4087800"/>
            <a:ext cx="383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500"/>
              </a:spcAft>
              <a:buNone/>
            </a:pPr>
            <a:r>
              <a:t/>
            </a:r>
            <a:endParaRPr>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9"/>
          <p:cNvSpPr txBox="1"/>
          <p:nvPr>
            <p:ph type="title"/>
          </p:nvPr>
        </p:nvSpPr>
        <p:spPr>
          <a:xfrm>
            <a:off x="305325" y="1891500"/>
            <a:ext cx="4040700" cy="136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Programming Languages</a:t>
            </a:r>
            <a:endParaRPr/>
          </a:p>
        </p:txBody>
      </p:sp>
      <p:sp>
        <p:nvSpPr>
          <p:cNvPr id="228" name="Google Shape;228;p39"/>
          <p:cNvSpPr txBox="1"/>
          <p:nvPr/>
        </p:nvSpPr>
        <p:spPr>
          <a:xfrm>
            <a:off x="407163" y="4087800"/>
            <a:ext cx="383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500"/>
              </a:spcAft>
              <a:buNone/>
            </a:pPr>
            <a:r>
              <a:t/>
            </a:r>
            <a:endParaRPr>
              <a:latin typeface="Roboto"/>
              <a:ea typeface="Roboto"/>
              <a:cs typeface="Roboto"/>
              <a:sym typeface="Roboto"/>
            </a:endParaRPr>
          </a:p>
        </p:txBody>
      </p:sp>
      <p:pic>
        <p:nvPicPr>
          <p:cNvPr id="229" name="Google Shape;229;p39"/>
          <p:cNvPicPr preferRelativeResize="0"/>
          <p:nvPr/>
        </p:nvPicPr>
        <p:blipFill>
          <a:blip r:embed="rId3">
            <a:alphaModFix/>
          </a:blip>
          <a:stretch>
            <a:fillRect/>
          </a:stretch>
        </p:blipFill>
        <p:spPr>
          <a:xfrm>
            <a:off x="5217925" y="767225"/>
            <a:ext cx="1407900" cy="1402426"/>
          </a:xfrm>
          <a:prstGeom prst="rect">
            <a:avLst/>
          </a:prstGeom>
          <a:noFill/>
          <a:ln>
            <a:noFill/>
          </a:ln>
        </p:spPr>
      </p:pic>
      <p:pic>
        <p:nvPicPr>
          <p:cNvPr id="230" name="Google Shape;230;p39"/>
          <p:cNvPicPr preferRelativeResize="0"/>
          <p:nvPr/>
        </p:nvPicPr>
        <p:blipFill>
          <a:blip r:embed="rId4">
            <a:alphaModFix/>
          </a:blip>
          <a:stretch>
            <a:fillRect/>
          </a:stretch>
        </p:blipFill>
        <p:spPr>
          <a:xfrm>
            <a:off x="7314550" y="637039"/>
            <a:ext cx="1221150" cy="1662799"/>
          </a:xfrm>
          <a:prstGeom prst="rect">
            <a:avLst/>
          </a:prstGeom>
          <a:noFill/>
          <a:ln>
            <a:noFill/>
          </a:ln>
        </p:spPr>
      </p:pic>
      <p:pic>
        <p:nvPicPr>
          <p:cNvPr id="231" name="Google Shape;231;p39"/>
          <p:cNvPicPr preferRelativeResize="0"/>
          <p:nvPr/>
        </p:nvPicPr>
        <p:blipFill>
          <a:blip r:embed="rId5">
            <a:alphaModFix/>
          </a:blip>
          <a:stretch>
            <a:fillRect/>
          </a:stretch>
        </p:blipFill>
        <p:spPr>
          <a:xfrm>
            <a:off x="5011850" y="2453500"/>
            <a:ext cx="1820051" cy="1820050"/>
          </a:xfrm>
          <a:prstGeom prst="rect">
            <a:avLst/>
          </a:prstGeom>
          <a:noFill/>
          <a:ln>
            <a:noFill/>
          </a:ln>
        </p:spPr>
      </p:pic>
      <p:pic>
        <p:nvPicPr>
          <p:cNvPr id="232" name="Google Shape;232;p39"/>
          <p:cNvPicPr preferRelativeResize="0"/>
          <p:nvPr/>
        </p:nvPicPr>
        <p:blipFill>
          <a:blip r:embed="rId6">
            <a:alphaModFix/>
          </a:blip>
          <a:stretch>
            <a:fillRect/>
          </a:stretch>
        </p:blipFill>
        <p:spPr>
          <a:xfrm>
            <a:off x="6878501" y="2707849"/>
            <a:ext cx="2093248" cy="1565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0"/>
          <p:cNvSpPr txBox="1"/>
          <p:nvPr>
            <p:ph type="title"/>
          </p:nvPr>
        </p:nvSpPr>
        <p:spPr>
          <a:xfrm>
            <a:off x="3653400" y="-1111925"/>
            <a:ext cx="694500" cy="47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0"/>
          <p:cNvSpPr txBox="1"/>
          <p:nvPr/>
        </p:nvSpPr>
        <p:spPr>
          <a:xfrm>
            <a:off x="407163" y="4087800"/>
            <a:ext cx="383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500"/>
              </a:spcAft>
              <a:buNone/>
            </a:pPr>
            <a:r>
              <a:t/>
            </a:r>
            <a:endParaRPr>
              <a:latin typeface="Roboto"/>
              <a:ea typeface="Roboto"/>
              <a:cs typeface="Roboto"/>
              <a:sym typeface="Roboto"/>
            </a:endParaRPr>
          </a:p>
        </p:txBody>
      </p:sp>
      <p:pic>
        <p:nvPicPr>
          <p:cNvPr id="239" name="Google Shape;239;p40"/>
          <p:cNvPicPr preferRelativeResize="0"/>
          <p:nvPr/>
        </p:nvPicPr>
        <p:blipFill>
          <a:blip r:embed="rId3">
            <a:alphaModFix/>
          </a:blip>
          <a:stretch>
            <a:fillRect/>
          </a:stretch>
        </p:blipFill>
        <p:spPr>
          <a:xfrm>
            <a:off x="5288975" y="882274"/>
            <a:ext cx="2481476" cy="3378951"/>
          </a:xfrm>
          <a:prstGeom prst="rect">
            <a:avLst/>
          </a:prstGeom>
          <a:noFill/>
          <a:ln>
            <a:noFill/>
          </a:ln>
        </p:spPr>
      </p:pic>
      <p:sp>
        <p:nvSpPr>
          <p:cNvPr id="240" name="Google Shape;240;p40"/>
          <p:cNvSpPr txBox="1"/>
          <p:nvPr>
            <p:ph idx="1" type="body"/>
          </p:nvPr>
        </p:nvSpPr>
        <p:spPr>
          <a:xfrm>
            <a:off x="387900" y="1594025"/>
            <a:ext cx="4543800" cy="19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go Programming Language (golang)</a:t>
            </a:r>
            <a:endParaRPr b="1" sz="2000"/>
          </a:p>
          <a:p>
            <a:pPr indent="-336550" lvl="0" marL="457200" rtl="0" algn="l">
              <a:spcBef>
                <a:spcPts val="1600"/>
              </a:spcBef>
              <a:spcAft>
                <a:spcPts val="0"/>
              </a:spcAft>
              <a:buSzPts val="1700"/>
              <a:buAutoNum type="arabicPeriod"/>
            </a:pPr>
            <a:r>
              <a:rPr lang="en" sz="1700"/>
              <a:t>Easy to learn</a:t>
            </a:r>
            <a:endParaRPr sz="1700"/>
          </a:p>
          <a:p>
            <a:pPr indent="-336550" lvl="0" marL="457200" rtl="0" algn="l">
              <a:spcBef>
                <a:spcPts val="0"/>
              </a:spcBef>
              <a:spcAft>
                <a:spcPts val="0"/>
              </a:spcAft>
              <a:buSzPts val="1700"/>
              <a:buAutoNum type="arabicPeriod"/>
            </a:pPr>
            <a:r>
              <a:rPr lang="en" sz="1700"/>
              <a:t>Powerfull</a:t>
            </a:r>
            <a:endParaRPr sz="1700"/>
          </a:p>
          <a:p>
            <a:pPr indent="-336550" lvl="0" marL="457200" rtl="0" algn="l">
              <a:spcBef>
                <a:spcPts val="0"/>
              </a:spcBef>
              <a:spcAft>
                <a:spcPts val="0"/>
              </a:spcAft>
              <a:buSzPts val="1700"/>
              <a:buAutoNum type="arabicPeriod"/>
            </a:pPr>
            <a:r>
              <a:rPr lang="en" sz="1700"/>
              <a:t>Popular</a:t>
            </a:r>
            <a:endParaRPr sz="1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3653400" y="-1111925"/>
            <a:ext cx="694500" cy="47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1"/>
          <p:cNvSpPr txBox="1"/>
          <p:nvPr/>
        </p:nvSpPr>
        <p:spPr>
          <a:xfrm>
            <a:off x="407163" y="4087800"/>
            <a:ext cx="383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500"/>
              </a:spcAft>
              <a:buNone/>
            </a:pPr>
            <a:r>
              <a:t/>
            </a:r>
            <a:endParaRPr>
              <a:latin typeface="Roboto"/>
              <a:ea typeface="Roboto"/>
              <a:cs typeface="Roboto"/>
              <a:sym typeface="Roboto"/>
            </a:endParaRPr>
          </a:p>
        </p:txBody>
      </p:sp>
      <p:sp>
        <p:nvSpPr>
          <p:cNvPr id="247" name="Google Shape;247;p41"/>
          <p:cNvSpPr txBox="1"/>
          <p:nvPr>
            <p:ph idx="1" type="body"/>
          </p:nvPr>
        </p:nvSpPr>
        <p:spPr>
          <a:xfrm>
            <a:off x="387900" y="1594025"/>
            <a:ext cx="3909300" cy="19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t>python</a:t>
            </a:r>
            <a:endParaRPr b="1" sz="2300"/>
          </a:p>
          <a:p>
            <a:pPr indent="-336550" lvl="0" marL="457200" rtl="0" algn="l">
              <a:spcBef>
                <a:spcPts val="1600"/>
              </a:spcBef>
              <a:spcAft>
                <a:spcPts val="0"/>
              </a:spcAft>
              <a:buSzPts val="1700"/>
              <a:buAutoNum type="arabicPeriod"/>
            </a:pPr>
            <a:r>
              <a:rPr lang="en" sz="1700"/>
              <a:t>Easy to learn</a:t>
            </a:r>
            <a:endParaRPr sz="1700"/>
          </a:p>
          <a:p>
            <a:pPr indent="-336550" lvl="0" marL="457200" rtl="0" algn="l">
              <a:spcBef>
                <a:spcPts val="0"/>
              </a:spcBef>
              <a:spcAft>
                <a:spcPts val="0"/>
              </a:spcAft>
              <a:buSzPts val="1700"/>
              <a:buAutoNum type="arabicPeriod"/>
            </a:pPr>
            <a:r>
              <a:rPr lang="en" sz="1700"/>
              <a:t>Powerfull</a:t>
            </a:r>
            <a:endParaRPr sz="1700"/>
          </a:p>
          <a:p>
            <a:pPr indent="-336550" lvl="0" marL="457200" rtl="0" algn="l">
              <a:spcBef>
                <a:spcPts val="0"/>
              </a:spcBef>
              <a:spcAft>
                <a:spcPts val="0"/>
              </a:spcAft>
              <a:buSzPts val="1700"/>
              <a:buAutoNum type="arabicPeriod"/>
            </a:pPr>
            <a:r>
              <a:rPr lang="en" sz="1700"/>
              <a:t>Popular</a:t>
            </a:r>
            <a:endParaRPr sz="1700"/>
          </a:p>
        </p:txBody>
      </p:sp>
      <p:pic>
        <p:nvPicPr>
          <p:cNvPr id="248" name="Google Shape;248;p41"/>
          <p:cNvPicPr preferRelativeResize="0"/>
          <p:nvPr/>
        </p:nvPicPr>
        <p:blipFill>
          <a:blip r:embed="rId3">
            <a:alphaModFix/>
          </a:blip>
          <a:stretch>
            <a:fillRect/>
          </a:stretch>
        </p:blipFill>
        <p:spPr>
          <a:xfrm>
            <a:off x="5473000" y="1303550"/>
            <a:ext cx="2075024" cy="2066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1908179" y="182950"/>
            <a:ext cx="5275800" cy="75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Waterfall Method</a:t>
            </a:r>
            <a:endParaRPr/>
          </a:p>
        </p:txBody>
      </p:sp>
      <p:pic>
        <p:nvPicPr>
          <p:cNvPr id="76" name="Google Shape;76;p15"/>
          <p:cNvPicPr preferRelativeResize="0"/>
          <p:nvPr/>
        </p:nvPicPr>
        <p:blipFill rotWithShape="1">
          <a:blip r:embed="rId3">
            <a:alphaModFix/>
          </a:blip>
          <a:srcRect b="0" l="-2639" r="2639" t="0"/>
          <a:stretch/>
        </p:blipFill>
        <p:spPr>
          <a:xfrm>
            <a:off x="0" y="1242175"/>
            <a:ext cx="8681650" cy="3072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2"/>
          <p:cNvSpPr txBox="1"/>
          <p:nvPr>
            <p:ph type="title"/>
          </p:nvPr>
        </p:nvSpPr>
        <p:spPr>
          <a:xfrm>
            <a:off x="305325" y="609500"/>
            <a:ext cx="4040700" cy="136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Operating</a:t>
            </a:r>
            <a:r>
              <a:rPr lang="en"/>
              <a:t> Systems</a:t>
            </a:r>
            <a:endParaRPr/>
          </a:p>
        </p:txBody>
      </p:sp>
      <p:sp>
        <p:nvSpPr>
          <p:cNvPr id="254" name="Google Shape;254;p42"/>
          <p:cNvSpPr txBox="1"/>
          <p:nvPr/>
        </p:nvSpPr>
        <p:spPr>
          <a:xfrm>
            <a:off x="407163" y="4087800"/>
            <a:ext cx="383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500"/>
              </a:spcAft>
              <a:buNone/>
            </a:pPr>
            <a:r>
              <a:t/>
            </a:r>
            <a:endParaRPr>
              <a:latin typeface="Roboto"/>
              <a:ea typeface="Roboto"/>
              <a:cs typeface="Roboto"/>
              <a:sym typeface="Roboto"/>
            </a:endParaRPr>
          </a:p>
        </p:txBody>
      </p:sp>
      <p:pic>
        <p:nvPicPr>
          <p:cNvPr id="255" name="Google Shape;255;p42"/>
          <p:cNvPicPr preferRelativeResize="0"/>
          <p:nvPr/>
        </p:nvPicPr>
        <p:blipFill>
          <a:blip r:embed="rId3">
            <a:alphaModFix/>
          </a:blip>
          <a:stretch>
            <a:fillRect/>
          </a:stretch>
        </p:blipFill>
        <p:spPr>
          <a:xfrm>
            <a:off x="1543086" y="2171525"/>
            <a:ext cx="1565175" cy="2316475"/>
          </a:xfrm>
          <a:prstGeom prst="rect">
            <a:avLst/>
          </a:prstGeom>
          <a:noFill/>
          <a:ln>
            <a:noFill/>
          </a:ln>
        </p:spPr>
      </p:pic>
      <p:pic>
        <p:nvPicPr>
          <p:cNvPr id="256" name="Google Shape;256;p42"/>
          <p:cNvPicPr preferRelativeResize="0"/>
          <p:nvPr/>
        </p:nvPicPr>
        <p:blipFill>
          <a:blip r:embed="rId4">
            <a:alphaModFix/>
          </a:blip>
          <a:stretch>
            <a:fillRect/>
          </a:stretch>
        </p:blipFill>
        <p:spPr>
          <a:xfrm>
            <a:off x="4838525" y="427775"/>
            <a:ext cx="1669550" cy="1933949"/>
          </a:xfrm>
          <a:prstGeom prst="rect">
            <a:avLst/>
          </a:prstGeom>
          <a:noFill/>
          <a:ln>
            <a:noFill/>
          </a:ln>
        </p:spPr>
      </p:pic>
      <p:pic>
        <p:nvPicPr>
          <p:cNvPr id="257" name="Google Shape;257;p42"/>
          <p:cNvPicPr preferRelativeResize="0"/>
          <p:nvPr/>
        </p:nvPicPr>
        <p:blipFill>
          <a:blip r:embed="rId5">
            <a:alphaModFix/>
          </a:blip>
          <a:stretch>
            <a:fillRect/>
          </a:stretch>
        </p:blipFill>
        <p:spPr>
          <a:xfrm>
            <a:off x="7000570" y="602925"/>
            <a:ext cx="1594775" cy="1583649"/>
          </a:xfrm>
          <a:prstGeom prst="rect">
            <a:avLst/>
          </a:prstGeom>
          <a:noFill/>
          <a:ln>
            <a:noFill/>
          </a:ln>
        </p:spPr>
      </p:pic>
      <p:pic>
        <p:nvPicPr>
          <p:cNvPr id="258" name="Google Shape;258;p42"/>
          <p:cNvPicPr preferRelativeResize="0"/>
          <p:nvPr/>
        </p:nvPicPr>
        <p:blipFill>
          <a:blip r:embed="rId6">
            <a:alphaModFix/>
          </a:blip>
          <a:stretch>
            <a:fillRect/>
          </a:stretch>
        </p:blipFill>
        <p:spPr>
          <a:xfrm>
            <a:off x="4696275" y="3113399"/>
            <a:ext cx="2250148" cy="765801"/>
          </a:xfrm>
          <a:prstGeom prst="rect">
            <a:avLst/>
          </a:prstGeom>
          <a:noFill/>
          <a:ln>
            <a:noFill/>
          </a:ln>
        </p:spPr>
      </p:pic>
      <p:pic>
        <p:nvPicPr>
          <p:cNvPr id="259" name="Google Shape;259;p42"/>
          <p:cNvPicPr preferRelativeResize="0"/>
          <p:nvPr/>
        </p:nvPicPr>
        <p:blipFill>
          <a:blip r:embed="rId7">
            <a:alphaModFix/>
          </a:blip>
          <a:stretch>
            <a:fillRect/>
          </a:stretch>
        </p:blipFill>
        <p:spPr>
          <a:xfrm>
            <a:off x="7242724" y="2727301"/>
            <a:ext cx="1382096" cy="1360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3"/>
          <p:cNvSpPr txBox="1"/>
          <p:nvPr>
            <p:ph type="title"/>
          </p:nvPr>
        </p:nvSpPr>
        <p:spPr>
          <a:xfrm>
            <a:off x="305325" y="609500"/>
            <a:ext cx="4040700" cy="136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Operating Systems</a:t>
            </a:r>
            <a:endParaRPr/>
          </a:p>
        </p:txBody>
      </p:sp>
      <p:sp>
        <p:nvSpPr>
          <p:cNvPr id="265" name="Google Shape;265;p43"/>
          <p:cNvSpPr txBox="1"/>
          <p:nvPr/>
        </p:nvSpPr>
        <p:spPr>
          <a:xfrm>
            <a:off x="407163" y="4087800"/>
            <a:ext cx="383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500"/>
              </a:spcAft>
              <a:buNone/>
            </a:pPr>
            <a:r>
              <a:t/>
            </a:r>
            <a:endParaRPr>
              <a:latin typeface="Roboto"/>
              <a:ea typeface="Roboto"/>
              <a:cs typeface="Roboto"/>
              <a:sym typeface="Roboto"/>
            </a:endParaRPr>
          </a:p>
        </p:txBody>
      </p:sp>
      <p:pic>
        <p:nvPicPr>
          <p:cNvPr id="266" name="Google Shape;266;p43"/>
          <p:cNvPicPr preferRelativeResize="0"/>
          <p:nvPr/>
        </p:nvPicPr>
        <p:blipFill>
          <a:blip r:embed="rId3">
            <a:alphaModFix/>
          </a:blip>
          <a:stretch>
            <a:fillRect/>
          </a:stretch>
        </p:blipFill>
        <p:spPr>
          <a:xfrm>
            <a:off x="1543098" y="2171525"/>
            <a:ext cx="1565175" cy="2316475"/>
          </a:xfrm>
          <a:prstGeom prst="rect">
            <a:avLst/>
          </a:prstGeom>
          <a:noFill/>
          <a:ln>
            <a:noFill/>
          </a:ln>
        </p:spPr>
      </p:pic>
      <p:sp>
        <p:nvSpPr>
          <p:cNvPr id="267" name="Google Shape;267;p43"/>
          <p:cNvSpPr txBox="1"/>
          <p:nvPr/>
        </p:nvSpPr>
        <p:spPr>
          <a:xfrm>
            <a:off x="5448475" y="1216575"/>
            <a:ext cx="29499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What an Operating System is</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Anatomy of an OS</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Types of Operating Systems</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Popular Operating Systems</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GNU/Linux</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Flavors of Linux</a:t>
            </a:r>
            <a:endParaRPr sz="1800">
              <a:solidFill>
                <a:schemeClr val="dk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txBox="1"/>
          <p:nvPr>
            <p:ph type="title"/>
          </p:nvPr>
        </p:nvSpPr>
        <p:spPr>
          <a:xfrm>
            <a:off x="305325" y="1875375"/>
            <a:ext cx="4040700" cy="136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Operating Systems</a:t>
            </a:r>
            <a:endParaRPr/>
          </a:p>
        </p:txBody>
      </p:sp>
      <p:sp>
        <p:nvSpPr>
          <p:cNvPr id="273" name="Google Shape;273;p44"/>
          <p:cNvSpPr txBox="1"/>
          <p:nvPr/>
        </p:nvSpPr>
        <p:spPr>
          <a:xfrm>
            <a:off x="407163" y="4087800"/>
            <a:ext cx="383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500"/>
              </a:spcAft>
              <a:buNone/>
            </a:pPr>
            <a:r>
              <a:t/>
            </a:r>
            <a:endParaRPr>
              <a:latin typeface="Roboto"/>
              <a:ea typeface="Roboto"/>
              <a:cs typeface="Roboto"/>
              <a:sym typeface="Roboto"/>
            </a:endParaRPr>
          </a:p>
        </p:txBody>
      </p:sp>
      <p:sp>
        <p:nvSpPr>
          <p:cNvPr id="274" name="Google Shape;274;p44"/>
          <p:cNvSpPr txBox="1"/>
          <p:nvPr/>
        </p:nvSpPr>
        <p:spPr>
          <a:xfrm>
            <a:off x="5160625" y="922250"/>
            <a:ext cx="35517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800">
                <a:solidFill>
                  <a:schemeClr val="dk1"/>
                </a:solidFill>
                <a:latin typeface="Roboto"/>
                <a:ea typeface="Roboto"/>
                <a:cs typeface="Roboto"/>
                <a:sym typeface="Roboto"/>
              </a:rPr>
              <a:t>Some </a:t>
            </a:r>
            <a:r>
              <a:rPr lang="en" sz="1800">
                <a:solidFill>
                  <a:schemeClr val="dk1"/>
                </a:solidFill>
                <a:latin typeface="Roboto"/>
                <a:ea typeface="Roboto"/>
                <a:cs typeface="Roboto"/>
                <a:sym typeface="Roboto"/>
              </a:rPr>
              <a:t>useful ci/cd</a:t>
            </a:r>
            <a:r>
              <a:rPr lang="en" sz="1800">
                <a:solidFill>
                  <a:schemeClr val="dk1"/>
                </a:solidFill>
                <a:latin typeface="Roboto"/>
                <a:ea typeface="Roboto"/>
                <a:cs typeface="Roboto"/>
                <a:sym typeface="Roboto"/>
              </a:rPr>
              <a:t> tools</a:t>
            </a:r>
            <a:endParaRPr sz="1800">
              <a:solidFill>
                <a:schemeClr val="dk1"/>
              </a:solidFill>
              <a:latin typeface="Roboto"/>
              <a:ea typeface="Roboto"/>
              <a:cs typeface="Roboto"/>
              <a:sym typeface="Roboto"/>
            </a:endParaRPr>
          </a:p>
        </p:txBody>
      </p:sp>
      <p:pic>
        <p:nvPicPr>
          <p:cNvPr id="275" name="Google Shape;275;p44"/>
          <p:cNvPicPr preferRelativeResize="0"/>
          <p:nvPr/>
        </p:nvPicPr>
        <p:blipFill>
          <a:blip r:embed="rId3">
            <a:alphaModFix/>
          </a:blip>
          <a:stretch>
            <a:fillRect/>
          </a:stretch>
        </p:blipFill>
        <p:spPr>
          <a:xfrm>
            <a:off x="4817788" y="1658550"/>
            <a:ext cx="1120100" cy="1826400"/>
          </a:xfrm>
          <a:prstGeom prst="rect">
            <a:avLst/>
          </a:prstGeom>
          <a:noFill/>
          <a:ln>
            <a:noFill/>
          </a:ln>
        </p:spPr>
      </p:pic>
      <p:pic>
        <p:nvPicPr>
          <p:cNvPr id="276" name="Google Shape;276;p44"/>
          <p:cNvPicPr preferRelativeResize="0"/>
          <p:nvPr/>
        </p:nvPicPr>
        <p:blipFill>
          <a:blip r:embed="rId4">
            <a:alphaModFix/>
          </a:blip>
          <a:stretch>
            <a:fillRect/>
          </a:stretch>
        </p:blipFill>
        <p:spPr>
          <a:xfrm>
            <a:off x="6409673" y="2380000"/>
            <a:ext cx="2302650" cy="503600"/>
          </a:xfrm>
          <a:prstGeom prst="rect">
            <a:avLst/>
          </a:prstGeom>
          <a:noFill/>
          <a:ln>
            <a:noFill/>
          </a:ln>
        </p:spPr>
      </p:pic>
      <p:pic>
        <p:nvPicPr>
          <p:cNvPr id="277" name="Google Shape;277;p44"/>
          <p:cNvPicPr preferRelativeResize="0"/>
          <p:nvPr/>
        </p:nvPicPr>
        <p:blipFill>
          <a:blip r:embed="rId5">
            <a:alphaModFix/>
          </a:blip>
          <a:stretch>
            <a:fillRect/>
          </a:stretch>
        </p:blipFill>
        <p:spPr>
          <a:xfrm>
            <a:off x="6245925" y="3399800"/>
            <a:ext cx="2466393" cy="503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5"/>
          <p:cNvSpPr txBox="1"/>
          <p:nvPr>
            <p:ph type="title"/>
          </p:nvPr>
        </p:nvSpPr>
        <p:spPr>
          <a:xfrm>
            <a:off x="305325" y="1515500"/>
            <a:ext cx="4040700" cy="188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t>
            </a:r>
            <a:r>
              <a:rPr lang="en"/>
              <a:t>etworking Security and Protocols</a:t>
            </a:r>
            <a:endParaRPr/>
          </a:p>
        </p:txBody>
      </p:sp>
      <p:sp>
        <p:nvSpPr>
          <p:cNvPr id="283" name="Google Shape;283;p45"/>
          <p:cNvSpPr txBox="1"/>
          <p:nvPr/>
        </p:nvSpPr>
        <p:spPr>
          <a:xfrm>
            <a:off x="407163" y="4087800"/>
            <a:ext cx="383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500"/>
              </a:spcAft>
              <a:buNone/>
            </a:pPr>
            <a:r>
              <a:t/>
            </a:r>
            <a:endParaRPr>
              <a:latin typeface="Roboto"/>
              <a:ea typeface="Roboto"/>
              <a:cs typeface="Roboto"/>
              <a:sym typeface="Roboto"/>
            </a:endParaRPr>
          </a:p>
        </p:txBody>
      </p:sp>
      <p:sp>
        <p:nvSpPr>
          <p:cNvPr id="284" name="Google Shape;284;p45"/>
          <p:cNvSpPr txBox="1"/>
          <p:nvPr/>
        </p:nvSpPr>
        <p:spPr>
          <a:xfrm>
            <a:off x="5437750" y="1752900"/>
            <a:ext cx="29499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HTTP</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HTTPS</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SSL</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TLS</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TELNET</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SSH</a:t>
            </a:r>
            <a:endParaRPr sz="1800">
              <a:solidFill>
                <a:schemeClr val="dk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txBox="1"/>
          <p:nvPr>
            <p:ph type="title"/>
          </p:nvPr>
        </p:nvSpPr>
        <p:spPr>
          <a:xfrm>
            <a:off x="305325" y="1891500"/>
            <a:ext cx="4040700" cy="136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Infrastructure as Code</a:t>
            </a:r>
            <a:endParaRPr/>
          </a:p>
        </p:txBody>
      </p:sp>
      <p:sp>
        <p:nvSpPr>
          <p:cNvPr id="290" name="Google Shape;290;p46"/>
          <p:cNvSpPr txBox="1"/>
          <p:nvPr/>
        </p:nvSpPr>
        <p:spPr>
          <a:xfrm>
            <a:off x="407163" y="4087800"/>
            <a:ext cx="383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500"/>
              </a:spcAft>
              <a:buNone/>
            </a:pPr>
            <a:r>
              <a:t/>
            </a:r>
            <a:endParaRPr>
              <a:latin typeface="Roboto"/>
              <a:ea typeface="Roboto"/>
              <a:cs typeface="Roboto"/>
              <a:sym typeface="Roboto"/>
            </a:endParaRPr>
          </a:p>
        </p:txBody>
      </p:sp>
      <p:pic>
        <p:nvPicPr>
          <p:cNvPr id="291" name="Google Shape;291;p46"/>
          <p:cNvPicPr preferRelativeResize="0"/>
          <p:nvPr/>
        </p:nvPicPr>
        <p:blipFill>
          <a:blip r:embed="rId3">
            <a:alphaModFix/>
          </a:blip>
          <a:stretch>
            <a:fillRect/>
          </a:stretch>
        </p:blipFill>
        <p:spPr>
          <a:xfrm>
            <a:off x="4668025" y="1820700"/>
            <a:ext cx="4416077" cy="1502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7"/>
          <p:cNvSpPr txBox="1"/>
          <p:nvPr>
            <p:ph type="title"/>
          </p:nvPr>
        </p:nvSpPr>
        <p:spPr>
          <a:xfrm>
            <a:off x="279150" y="2217913"/>
            <a:ext cx="4040700" cy="70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Public Cloud</a:t>
            </a:r>
            <a:endParaRPr/>
          </a:p>
        </p:txBody>
      </p:sp>
      <p:sp>
        <p:nvSpPr>
          <p:cNvPr id="297" name="Google Shape;297;p47"/>
          <p:cNvSpPr txBox="1"/>
          <p:nvPr/>
        </p:nvSpPr>
        <p:spPr>
          <a:xfrm>
            <a:off x="407163" y="4087800"/>
            <a:ext cx="383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500"/>
              </a:spcAft>
              <a:buNone/>
            </a:pPr>
            <a:r>
              <a:t/>
            </a:r>
            <a:endParaRPr>
              <a:latin typeface="Roboto"/>
              <a:ea typeface="Roboto"/>
              <a:cs typeface="Roboto"/>
              <a:sym typeface="Roboto"/>
            </a:endParaRPr>
          </a:p>
        </p:txBody>
      </p:sp>
      <p:pic>
        <p:nvPicPr>
          <p:cNvPr id="298" name="Google Shape;298;p47"/>
          <p:cNvPicPr preferRelativeResize="0"/>
          <p:nvPr/>
        </p:nvPicPr>
        <p:blipFill>
          <a:blip r:embed="rId3">
            <a:alphaModFix/>
          </a:blip>
          <a:stretch>
            <a:fillRect/>
          </a:stretch>
        </p:blipFill>
        <p:spPr>
          <a:xfrm>
            <a:off x="4733875" y="435831"/>
            <a:ext cx="1852675" cy="1628325"/>
          </a:xfrm>
          <a:prstGeom prst="rect">
            <a:avLst/>
          </a:prstGeom>
          <a:noFill/>
          <a:ln>
            <a:noFill/>
          </a:ln>
        </p:spPr>
      </p:pic>
      <p:pic>
        <p:nvPicPr>
          <p:cNvPr id="299" name="Google Shape;299;p47"/>
          <p:cNvPicPr preferRelativeResize="0"/>
          <p:nvPr/>
        </p:nvPicPr>
        <p:blipFill>
          <a:blip r:embed="rId4">
            <a:alphaModFix/>
          </a:blip>
          <a:stretch>
            <a:fillRect/>
          </a:stretch>
        </p:blipFill>
        <p:spPr>
          <a:xfrm>
            <a:off x="6944650" y="435825"/>
            <a:ext cx="1852675" cy="1852675"/>
          </a:xfrm>
          <a:prstGeom prst="rect">
            <a:avLst/>
          </a:prstGeom>
          <a:noFill/>
          <a:ln>
            <a:noFill/>
          </a:ln>
        </p:spPr>
      </p:pic>
      <p:pic>
        <p:nvPicPr>
          <p:cNvPr id="300" name="Google Shape;300;p47"/>
          <p:cNvPicPr preferRelativeResize="0"/>
          <p:nvPr/>
        </p:nvPicPr>
        <p:blipFill>
          <a:blip r:embed="rId5">
            <a:alphaModFix/>
          </a:blip>
          <a:stretch>
            <a:fillRect/>
          </a:stretch>
        </p:blipFill>
        <p:spPr>
          <a:xfrm>
            <a:off x="5585825" y="2708475"/>
            <a:ext cx="2212426" cy="14323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8"/>
          <p:cNvSpPr txBox="1"/>
          <p:nvPr>
            <p:ph type="title"/>
          </p:nvPr>
        </p:nvSpPr>
        <p:spPr>
          <a:xfrm>
            <a:off x="279150" y="2217913"/>
            <a:ext cx="4040700" cy="70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Public Cloud</a:t>
            </a:r>
            <a:endParaRPr/>
          </a:p>
        </p:txBody>
      </p:sp>
      <p:sp>
        <p:nvSpPr>
          <p:cNvPr id="306" name="Google Shape;306;p48"/>
          <p:cNvSpPr txBox="1"/>
          <p:nvPr/>
        </p:nvSpPr>
        <p:spPr>
          <a:xfrm>
            <a:off x="407163" y="4087800"/>
            <a:ext cx="383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500"/>
              </a:spcAft>
              <a:buNone/>
            </a:pPr>
            <a:r>
              <a:t/>
            </a:r>
            <a:endParaRPr>
              <a:latin typeface="Roboto"/>
              <a:ea typeface="Roboto"/>
              <a:cs typeface="Roboto"/>
              <a:sym typeface="Roboto"/>
            </a:endParaRPr>
          </a:p>
        </p:txBody>
      </p:sp>
      <p:pic>
        <p:nvPicPr>
          <p:cNvPr id="307" name="Google Shape;307;p48"/>
          <p:cNvPicPr preferRelativeResize="0"/>
          <p:nvPr/>
        </p:nvPicPr>
        <p:blipFill>
          <a:blip r:embed="rId3">
            <a:alphaModFix/>
          </a:blip>
          <a:stretch>
            <a:fillRect/>
          </a:stretch>
        </p:blipFill>
        <p:spPr>
          <a:xfrm>
            <a:off x="5845813" y="704006"/>
            <a:ext cx="1852675" cy="1628325"/>
          </a:xfrm>
          <a:prstGeom prst="rect">
            <a:avLst/>
          </a:prstGeom>
          <a:noFill/>
          <a:ln>
            <a:noFill/>
          </a:ln>
        </p:spPr>
      </p:pic>
      <p:sp>
        <p:nvSpPr>
          <p:cNvPr id="308" name="Google Shape;308;p48"/>
          <p:cNvSpPr txBox="1"/>
          <p:nvPr/>
        </p:nvSpPr>
        <p:spPr>
          <a:xfrm>
            <a:off x="5297200" y="2571750"/>
            <a:ext cx="29499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Easy to use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Fully Managed Services</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Programmable</a:t>
            </a:r>
            <a:endParaRPr sz="1800">
              <a:solidFill>
                <a:schemeClr val="dk1"/>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9"/>
          <p:cNvSpPr txBox="1"/>
          <p:nvPr>
            <p:ph type="title"/>
          </p:nvPr>
        </p:nvSpPr>
        <p:spPr>
          <a:xfrm>
            <a:off x="334650" y="364675"/>
            <a:ext cx="8222100" cy="736500"/>
          </a:xfrm>
          <a:prstGeom prst="rect">
            <a:avLst/>
          </a:prstGeom>
        </p:spPr>
        <p:txBody>
          <a:bodyPr anchorCtr="0" anchor="b" bIns="91425" lIns="91425" spcFirstLastPara="1" rIns="91425" wrap="square" tIns="91425">
            <a:noAutofit/>
          </a:bodyPr>
          <a:lstStyle/>
          <a:p>
            <a:pPr indent="457200" lvl="0" marL="457200" rtl="0" algn="l">
              <a:spcBef>
                <a:spcPts val="0"/>
              </a:spcBef>
              <a:spcAft>
                <a:spcPts val="0"/>
              </a:spcAft>
              <a:buNone/>
            </a:pPr>
            <a:r>
              <a:rPr lang="en" sz="3800"/>
              <a:t>DevOps in Swiss Job Market</a:t>
            </a:r>
            <a:endParaRPr sz="3800"/>
          </a:p>
        </p:txBody>
      </p:sp>
      <p:sp>
        <p:nvSpPr>
          <p:cNvPr id="314" name="Google Shape;314;p49"/>
          <p:cNvSpPr txBox="1"/>
          <p:nvPr/>
        </p:nvSpPr>
        <p:spPr>
          <a:xfrm>
            <a:off x="407163" y="4087800"/>
            <a:ext cx="383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500"/>
              </a:spcAft>
              <a:buNone/>
            </a:pPr>
            <a:r>
              <a:t/>
            </a:r>
            <a:endParaRPr>
              <a:latin typeface="Roboto"/>
              <a:ea typeface="Roboto"/>
              <a:cs typeface="Roboto"/>
              <a:sym typeface="Roboto"/>
            </a:endParaRPr>
          </a:p>
        </p:txBody>
      </p:sp>
      <p:pic>
        <p:nvPicPr>
          <p:cNvPr id="315" name="Google Shape;315;p49"/>
          <p:cNvPicPr preferRelativeResize="0"/>
          <p:nvPr/>
        </p:nvPicPr>
        <p:blipFill>
          <a:blip r:embed="rId3">
            <a:alphaModFix/>
          </a:blip>
          <a:stretch>
            <a:fillRect/>
          </a:stretch>
        </p:blipFill>
        <p:spPr>
          <a:xfrm>
            <a:off x="1193000" y="1101175"/>
            <a:ext cx="6758000" cy="38885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0"/>
          <p:cNvSpPr txBox="1"/>
          <p:nvPr>
            <p:ph type="title"/>
          </p:nvPr>
        </p:nvSpPr>
        <p:spPr>
          <a:xfrm>
            <a:off x="279150" y="1844912"/>
            <a:ext cx="4040700" cy="136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DevOps in Swiss Job Market</a:t>
            </a:r>
            <a:endParaRPr/>
          </a:p>
        </p:txBody>
      </p:sp>
      <p:sp>
        <p:nvSpPr>
          <p:cNvPr id="321" name="Google Shape;321;p50"/>
          <p:cNvSpPr txBox="1"/>
          <p:nvPr/>
        </p:nvSpPr>
        <p:spPr>
          <a:xfrm>
            <a:off x="407163" y="4087800"/>
            <a:ext cx="3837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500"/>
              </a:spcAft>
              <a:buNone/>
            </a:pPr>
            <a:r>
              <a:t/>
            </a:r>
            <a:endParaRPr>
              <a:latin typeface="Roboto"/>
              <a:ea typeface="Roboto"/>
              <a:cs typeface="Roboto"/>
              <a:sym typeface="Roboto"/>
            </a:endParaRPr>
          </a:p>
        </p:txBody>
      </p:sp>
      <p:pic>
        <p:nvPicPr>
          <p:cNvPr id="322" name="Google Shape;322;p50"/>
          <p:cNvPicPr preferRelativeResize="0"/>
          <p:nvPr/>
        </p:nvPicPr>
        <p:blipFill>
          <a:blip r:embed="rId3">
            <a:alphaModFix/>
          </a:blip>
          <a:stretch>
            <a:fillRect/>
          </a:stretch>
        </p:blipFill>
        <p:spPr>
          <a:xfrm>
            <a:off x="4659975" y="152400"/>
            <a:ext cx="2048545" cy="4838699"/>
          </a:xfrm>
          <a:prstGeom prst="rect">
            <a:avLst/>
          </a:prstGeom>
          <a:noFill/>
          <a:ln>
            <a:noFill/>
          </a:ln>
        </p:spPr>
      </p:pic>
      <p:pic>
        <p:nvPicPr>
          <p:cNvPr id="323" name="Google Shape;323;p50"/>
          <p:cNvPicPr preferRelativeResize="0"/>
          <p:nvPr/>
        </p:nvPicPr>
        <p:blipFill>
          <a:blip r:embed="rId4">
            <a:alphaModFix/>
          </a:blip>
          <a:stretch>
            <a:fillRect/>
          </a:stretch>
        </p:blipFill>
        <p:spPr>
          <a:xfrm>
            <a:off x="6866270" y="152400"/>
            <a:ext cx="2130681" cy="214412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1"/>
          <p:cNvSpPr txBox="1"/>
          <p:nvPr>
            <p:ph type="title"/>
          </p:nvPr>
        </p:nvSpPr>
        <p:spPr>
          <a:xfrm>
            <a:off x="1762650" y="452875"/>
            <a:ext cx="5618700" cy="143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it really needed?</a:t>
            </a:r>
            <a:endParaRPr/>
          </a:p>
        </p:txBody>
      </p:sp>
      <p:pic>
        <p:nvPicPr>
          <p:cNvPr descr="https://www.devops-certification.org The Only Way You Can Simply Learn DevOps and Get Certified With Official DevOps Software Development and Delivery Framework Certification Programs.&#10;&#10;International DevOps Certification Academy™ is an independent Institute which helps IT Organizations and Professionals get accredited with worldwide renowned and recognized Official DevOps Certifications and prove their competence in DevOps domain. We empower DevOps Professionals worldwide to build their Careers, and Companies to become High Performers in their industries by engineering Outstanding Products and Services.&#10;&#10;You can find more information about International DevOps Certification Academy™ and download your free of charge bonus DevOps Training Material under the following link:&#10;&#10;https://www.devops-certification.org" id="329" name="Google Shape;329;p51" title="Viral Funny DevOps Video (https://www.devops-certification.org)">
            <a:hlinkClick r:id="rId3"/>
          </p:cNvPr>
          <p:cNvPicPr preferRelativeResize="0"/>
          <p:nvPr/>
        </p:nvPicPr>
        <p:blipFill>
          <a:blip r:embed="rId4">
            <a:alphaModFix/>
          </a:blip>
          <a:stretch>
            <a:fillRect/>
          </a:stretch>
        </p:blipFill>
        <p:spPr>
          <a:xfrm>
            <a:off x="2643412" y="1885975"/>
            <a:ext cx="3857176" cy="2892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2368804" y="182950"/>
            <a:ext cx="5275800" cy="75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Agile </a:t>
            </a:r>
            <a:r>
              <a:rPr lang="en"/>
              <a:t>Method</a:t>
            </a:r>
            <a:endParaRPr/>
          </a:p>
        </p:txBody>
      </p:sp>
      <p:pic>
        <p:nvPicPr>
          <p:cNvPr id="82" name="Google Shape;82;p16"/>
          <p:cNvPicPr preferRelativeResize="0"/>
          <p:nvPr/>
        </p:nvPicPr>
        <p:blipFill>
          <a:blip r:embed="rId3">
            <a:alphaModFix/>
          </a:blip>
          <a:stretch>
            <a:fillRect/>
          </a:stretch>
        </p:blipFill>
        <p:spPr>
          <a:xfrm>
            <a:off x="1000125" y="1288250"/>
            <a:ext cx="7143750" cy="3429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just">
              <a:lnSpc>
                <a:spcPct val="130000"/>
              </a:lnSpc>
              <a:spcBef>
                <a:spcPts val="1800"/>
              </a:spcBef>
              <a:spcAft>
                <a:spcPts val="0"/>
              </a:spcAft>
              <a:buNone/>
            </a:pPr>
            <a:r>
              <a:t/>
            </a:r>
            <a:endParaRPr sz="1900">
              <a:latin typeface="Arial"/>
              <a:ea typeface="Arial"/>
              <a:cs typeface="Arial"/>
              <a:sym typeface="Arial"/>
            </a:endParaRPr>
          </a:p>
          <a:p>
            <a:pPr indent="0" lvl="0" marL="0" rtl="0" algn="ctr">
              <a:lnSpc>
                <a:spcPct val="130000"/>
              </a:lnSpc>
              <a:spcBef>
                <a:spcPts val="1800"/>
              </a:spcBef>
              <a:spcAft>
                <a:spcPts val="400"/>
              </a:spcAft>
              <a:buNone/>
            </a:pPr>
            <a:r>
              <a:rPr lang="en" sz="1900">
                <a:latin typeface="Arial"/>
                <a:ea typeface="Arial"/>
                <a:cs typeface="Arial"/>
                <a:sym typeface="Arial"/>
              </a:rPr>
              <a:t>DevOps Advantages and Disadvantages</a:t>
            </a:r>
            <a:endParaRPr/>
          </a:p>
        </p:txBody>
      </p:sp>
      <p:pic>
        <p:nvPicPr>
          <p:cNvPr id="335" name="Google Shape;335;p52"/>
          <p:cNvPicPr preferRelativeResize="0"/>
          <p:nvPr/>
        </p:nvPicPr>
        <p:blipFill>
          <a:blip r:embed="rId3">
            <a:alphaModFix/>
          </a:blip>
          <a:stretch>
            <a:fillRect/>
          </a:stretch>
        </p:blipFill>
        <p:spPr>
          <a:xfrm>
            <a:off x="1287938" y="1092400"/>
            <a:ext cx="6568134" cy="3694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3"/>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p>
            <a:pPr indent="0" lvl="0" marL="0" rtl="0" algn="just">
              <a:lnSpc>
                <a:spcPct val="130000"/>
              </a:lnSpc>
              <a:spcBef>
                <a:spcPts val="1400"/>
              </a:spcBef>
              <a:spcAft>
                <a:spcPts val="0"/>
              </a:spcAft>
              <a:buNone/>
            </a:pPr>
            <a:r>
              <a:t/>
            </a:r>
            <a:endParaRPr sz="1600">
              <a:solidFill>
                <a:srgbClr val="610B4B"/>
              </a:solidFill>
              <a:highlight>
                <a:srgbClr val="FFFFFF"/>
              </a:highlight>
              <a:latin typeface="Arial"/>
              <a:ea typeface="Arial"/>
              <a:cs typeface="Arial"/>
              <a:sym typeface="Arial"/>
            </a:endParaRPr>
          </a:p>
          <a:p>
            <a:pPr indent="0" lvl="0" marL="0" rtl="0" algn="ctr">
              <a:lnSpc>
                <a:spcPct val="130000"/>
              </a:lnSpc>
              <a:spcBef>
                <a:spcPts val="1400"/>
              </a:spcBef>
              <a:spcAft>
                <a:spcPts val="400"/>
              </a:spcAft>
              <a:buNone/>
            </a:pPr>
            <a:r>
              <a:rPr lang="en" sz="2000">
                <a:latin typeface="Arial"/>
                <a:ea typeface="Arial"/>
                <a:cs typeface="Arial"/>
                <a:sym typeface="Arial"/>
              </a:rPr>
              <a:t>Advantages</a:t>
            </a:r>
            <a:endParaRPr sz="2800"/>
          </a:p>
        </p:txBody>
      </p:sp>
      <p:sp>
        <p:nvSpPr>
          <p:cNvPr id="341" name="Google Shape;341;p53"/>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DevOps is an excellent approach for quick </a:t>
            </a:r>
            <a:r>
              <a:rPr lang="en" sz="1400" u="sng"/>
              <a:t>development</a:t>
            </a:r>
            <a:r>
              <a:rPr lang="en" sz="1400"/>
              <a:t> and </a:t>
            </a:r>
            <a:r>
              <a:rPr lang="en" sz="1400" u="sng"/>
              <a:t>deployment</a:t>
            </a:r>
            <a:r>
              <a:rPr lang="en" sz="1400"/>
              <a:t> of applications</a:t>
            </a:r>
            <a:endParaRPr sz="1400"/>
          </a:p>
        </p:txBody>
      </p:sp>
      <p:pic>
        <p:nvPicPr>
          <p:cNvPr id="342" name="Google Shape;342;p53"/>
          <p:cNvPicPr preferRelativeResize="0"/>
          <p:nvPr/>
        </p:nvPicPr>
        <p:blipFill>
          <a:blip r:embed="rId3">
            <a:alphaModFix/>
          </a:blip>
          <a:stretch>
            <a:fillRect/>
          </a:stretch>
        </p:blipFill>
        <p:spPr>
          <a:xfrm>
            <a:off x="4167450" y="1183800"/>
            <a:ext cx="4053976" cy="3714450"/>
          </a:xfrm>
          <a:prstGeom prst="rect">
            <a:avLst/>
          </a:prstGeom>
          <a:noFill/>
          <a:ln>
            <a:noFill/>
          </a:ln>
        </p:spPr>
      </p:pic>
      <p:pic>
        <p:nvPicPr>
          <p:cNvPr id="343" name="Google Shape;343;p53"/>
          <p:cNvPicPr preferRelativeResize="0"/>
          <p:nvPr/>
        </p:nvPicPr>
        <p:blipFill>
          <a:blip r:embed="rId4">
            <a:alphaModFix/>
          </a:blip>
          <a:stretch>
            <a:fillRect/>
          </a:stretch>
        </p:blipFill>
        <p:spPr>
          <a:xfrm>
            <a:off x="387900" y="2802750"/>
            <a:ext cx="3143250" cy="2095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4"/>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p>
            <a:pPr indent="0" lvl="0" marL="0" rtl="0" algn="just">
              <a:lnSpc>
                <a:spcPct val="130000"/>
              </a:lnSpc>
              <a:spcBef>
                <a:spcPts val="1400"/>
              </a:spcBef>
              <a:spcAft>
                <a:spcPts val="0"/>
              </a:spcAft>
              <a:buNone/>
            </a:pPr>
            <a:r>
              <a:t/>
            </a:r>
            <a:endParaRPr sz="1600">
              <a:solidFill>
                <a:srgbClr val="610B4B"/>
              </a:solidFill>
              <a:highlight>
                <a:srgbClr val="FFFFFF"/>
              </a:highlight>
              <a:latin typeface="Arial"/>
              <a:ea typeface="Arial"/>
              <a:cs typeface="Arial"/>
              <a:sym typeface="Arial"/>
            </a:endParaRPr>
          </a:p>
          <a:p>
            <a:pPr indent="0" lvl="0" marL="0" rtl="0" algn="ctr">
              <a:lnSpc>
                <a:spcPct val="130000"/>
              </a:lnSpc>
              <a:spcBef>
                <a:spcPts val="1400"/>
              </a:spcBef>
              <a:spcAft>
                <a:spcPts val="400"/>
              </a:spcAft>
              <a:buNone/>
            </a:pPr>
            <a:r>
              <a:rPr lang="en" sz="1900">
                <a:latin typeface="Arial"/>
                <a:ea typeface="Arial"/>
                <a:cs typeface="Arial"/>
                <a:sym typeface="Arial"/>
              </a:rPr>
              <a:t>Advantages</a:t>
            </a:r>
            <a:endParaRPr sz="2700"/>
          </a:p>
        </p:txBody>
      </p:sp>
      <p:sp>
        <p:nvSpPr>
          <p:cNvPr id="349" name="Google Shape;349;p54"/>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p>
            <a:pPr indent="0" lvl="0" marL="0" marR="25400" rtl="0" algn="l">
              <a:lnSpc>
                <a:spcPct val="156250"/>
              </a:lnSpc>
              <a:spcBef>
                <a:spcPts val="1500"/>
              </a:spcBef>
              <a:spcAft>
                <a:spcPts val="0"/>
              </a:spcAft>
              <a:buNone/>
            </a:pPr>
            <a:r>
              <a:rPr lang="en"/>
              <a:t>It responds faster to the </a:t>
            </a:r>
            <a:r>
              <a:rPr lang="en" u="sng"/>
              <a:t>market changes</a:t>
            </a:r>
            <a:r>
              <a:rPr lang="en"/>
              <a:t> to improve business growth</a:t>
            </a:r>
            <a:endParaRPr/>
          </a:p>
          <a:p>
            <a:pPr indent="0" lvl="0" marL="457200" marR="25400" rtl="0" algn="l">
              <a:lnSpc>
                <a:spcPct val="156250"/>
              </a:lnSpc>
              <a:spcBef>
                <a:spcPts val="1500"/>
              </a:spcBef>
              <a:spcAft>
                <a:spcPts val="0"/>
              </a:spcAft>
              <a:buNone/>
            </a:pPr>
            <a:r>
              <a:t/>
            </a:r>
            <a:endParaRPr>
              <a:solidFill>
                <a:srgbClr val="000000"/>
              </a:solidFill>
              <a:highlight>
                <a:srgbClr val="FFFFFF"/>
              </a:highlight>
            </a:endParaRPr>
          </a:p>
          <a:p>
            <a:pPr indent="0" lvl="0" marL="0" rtl="0" algn="l">
              <a:spcBef>
                <a:spcPts val="1200"/>
              </a:spcBef>
              <a:spcAft>
                <a:spcPts val="1600"/>
              </a:spcAft>
              <a:buNone/>
            </a:pPr>
            <a:r>
              <a:t/>
            </a:r>
            <a:endParaRPr/>
          </a:p>
        </p:txBody>
      </p:sp>
      <p:pic>
        <p:nvPicPr>
          <p:cNvPr id="350" name="Google Shape;350;p54"/>
          <p:cNvPicPr preferRelativeResize="0"/>
          <p:nvPr/>
        </p:nvPicPr>
        <p:blipFill>
          <a:blip r:embed="rId3">
            <a:alphaModFix/>
          </a:blip>
          <a:stretch>
            <a:fillRect/>
          </a:stretch>
        </p:blipFill>
        <p:spPr>
          <a:xfrm>
            <a:off x="482213" y="2750350"/>
            <a:ext cx="2619375" cy="1743075"/>
          </a:xfrm>
          <a:prstGeom prst="rect">
            <a:avLst/>
          </a:prstGeom>
          <a:noFill/>
          <a:ln>
            <a:noFill/>
          </a:ln>
        </p:spPr>
      </p:pic>
      <p:pic>
        <p:nvPicPr>
          <p:cNvPr id="351" name="Google Shape;351;p54"/>
          <p:cNvPicPr preferRelativeResize="0"/>
          <p:nvPr/>
        </p:nvPicPr>
        <p:blipFill>
          <a:blip r:embed="rId4">
            <a:alphaModFix/>
          </a:blip>
          <a:stretch>
            <a:fillRect/>
          </a:stretch>
        </p:blipFill>
        <p:spPr>
          <a:xfrm>
            <a:off x="4396475" y="1594025"/>
            <a:ext cx="3924300" cy="2943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5"/>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p>
            <a:pPr indent="0" lvl="0" marL="0" rtl="0" algn="just">
              <a:lnSpc>
                <a:spcPct val="130000"/>
              </a:lnSpc>
              <a:spcBef>
                <a:spcPts val="1400"/>
              </a:spcBef>
              <a:spcAft>
                <a:spcPts val="0"/>
              </a:spcAft>
              <a:buNone/>
            </a:pPr>
            <a:r>
              <a:t/>
            </a:r>
            <a:endParaRPr sz="1600">
              <a:solidFill>
                <a:srgbClr val="610B4B"/>
              </a:solidFill>
              <a:highlight>
                <a:srgbClr val="FFFFFF"/>
              </a:highlight>
              <a:latin typeface="Arial"/>
              <a:ea typeface="Arial"/>
              <a:cs typeface="Arial"/>
              <a:sym typeface="Arial"/>
            </a:endParaRPr>
          </a:p>
          <a:p>
            <a:pPr indent="0" lvl="0" marL="0" rtl="0" algn="ctr">
              <a:lnSpc>
                <a:spcPct val="130000"/>
              </a:lnSpc>
              <a:spcBef>
                <a:spcPts val="1400"/>
              </a:spcBef>
              <a:spcAft>
                <a:spcPts val="400"/>
              </a:spcAft>
              <a:buNone/>
            </a:pPr>
            <a:r>
              <a:rPr lang="en" sz="1900">
                <a:latin typeface="Arial"/>
                <a:ea typeface="Arial"/>
                <a:cs typeface="Arial"/>
                <a:sym typeface="Arial"/>
              </a:rPr>
              <a:t>Advantages</a:t>
            </a:r>
            <a:endParaRPr sz="2700"/>
          </a:p>
        </p:txBody>
      </p:sp>
      <p:sp>
        <p:nvSpPr>
          <p:cNvPr id="357" name="Google Shape;357;p55"/>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p>
            <a:pPr indent="0" lvl="0" marL="0" marR="25400" rtl="0" algn="l">
              <a:lnSpc>
                <a:spcPct val="156250"/>
              </a:lnSpc>
              <a:spcBef>
                <a:spcPts val="1500"/>
              </a:spcBef>
              <a:spcAft>
                <a:spcPts val="0"/>
              </a:spcAft>
              <a:buNone/>
            </a:pPr>
            <a:r>
              <a:rPr lang="en"/>
              <a:t>DevOps escalate business profit by decreasing </a:t>
            </a:r>
            <a:r>
              <a:rPr lang="en" u="sng"/>
              <a:t>software delivery</a:t>
            </a:r>
            <a:r>
              <a:rPr lang="en"/>
              <a:t> time and </a:t>
            </a:r>
            <a:r>
              <a:rPr lang="en" u="sng"/>
              <a:t>transportation costs</a:t>
            </a:r>
            <a:r>
              <a:rPr lang="en"/>
              <a:t>.</a:t>
            </a:r>
            <a:endParaRPr/>
          </a:p>
          <a:p>
            <a:pPr indent="0" lvl="0" marL="457200" marR="25400" rtl="0" algn="l">
              <a:lnSpc>
                <a:spcPct val="156250"/>
              </a:lnSpc>
              <a:spcBef>
                <a:spcPts val="1500"/>
              </a:spcBef>
              <a:spcAft>
                <a:spcPts val="0"/>
              </a:spcAft>
              <a:buNone/>
            </a:pPr>
            <a:r>
              <a:t/>
            </a:r>
            <a:endParaRPr>
              <a:solidFill>
                <a:srgbClr val="000000"/>
              </a:solidFill>
              <a:highlight>
                <a:srgbClr val="FFFFFF"/>
              </a:highlight>
            </a:endParaRPr>
          </a:p>
          <a:p>
            <a:pPr indent="0" lvl="0" marL="0" rtl="0" algn="l">
              <a:spcBef>
                <a:spcPts val="1200"/>
              </a:spcBef>
              <a:spcAft>
                <a:spcPts val="1600"/>
              </a:spcAft>
              <a:buNone/>
            </a:pPr>
            <a:r>
              <a:t/>
            </a:r>
            <a:endParaRPr/>
          </a:p>
        </p:txBody>
      </p:sp>
      <p:pic>
        <p:nvPicPr>
          <p:cNvPr id="358" name="Google Shape;358;p55"/>
          <p:cNvPicPr preferRelativeResize="0"/>
          <p:nvPr/>
        </p:nvPicPr>
        <p:blipFill>
          <a:blip r:embed="rId3">
            <a:alphaModFix/>
          </a:blip>
          <a:stretch>
            <a:fillRect/>
          </a:stretch>
        </p:blipFill>
        <p:spPr>
          <a:xfrm>
            <a:off x="4572000" y="1311300"/>
            <a:ext cx="3513375" cy="3513375"/>
          </a:xfrm>
          <a:prstGeom prst="rect">
            <a:avLst/>
          </a:prstGeom>
          <a:noFill/>
          <a:ln>
            <a:noFill/>
          </a:ln>
        </p:spPr>
      </p:pic>
      <p:pic>
        <p:nvPicPr>
          <p:cNvPr id="359" name="Google Shape;359;p55"/>
          <p:cNvPicPr preferRelativeResize="0"/>
          <p:nvPr/>
        </p:nvPicPr>
        <p:blipFill>
          <a:blip r:embed="rId4">
            <a:alphaModFix/>
          </a:blip>
          <a:stretch>
            <a:fillRect/>
          </a:stretch>
        </p:blipFill>
        <p:spPr>
          <a:xfrm>
            <a:off x="387900" y="2775850"/>
            <a:ext cx="3810000" cy="2143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6"/>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p>
            <a:pPr indent="0" lvl="0" marL="0" rtl="0" algn="just">
              <a:lnSpc>
                <a:spcPct val="130000"/>
              </a:lnSpc>
              <a:spcBef>
                <a:spcPts val="1400"/>
              </a:spcBef>
              <a:spcAft>
                <a:spcPts val="0"/>
              </a:spcAft>
              <a:buNone/>
            </a:pPr>
            <a:r>
              <a:t/>
            </a:r>
            <a:endParaRPr sz="1600">
              <a:solidFill>
                <a:srgbClr val="610B4B"/>
              </a:solidFill>
              <a:highlight>
                <a:srgbClr val="FFFFFF"/>
              </a:highlight>
              <a:latin typeface="Arial"/>
              <a:ea typeface="Arial"/>
              <a:cs typeface="Arial"/>
              <a:sym typeface="Arial"/>
            </a:endParaRPr>
          </a:p>
          <a:p>
            <a:pPr indent="0" lvl="0" marL="0" rtl="0" algn="ctr">
              <a:lnSpc>
                <a:spcPct val="130000"/>
              </a:lnSpc>
              <a:spcBef>
                <a:spcPts val="1400"/>
              </a:spcBef>
              <a:spcAft>
                <a:spcPts val="400"/>
              </a:spcAft>
              <a:buNone/>
            </a:pPr>
            <a:r>
              <a:rPr lang="en" sz="1900">
                <a:latin typeface="Arial"/>
                <a:ea typeface="Arial"/>
                <a:cs typeface="Arial"/>
                <a:sym typeface="Arial"/>
              </a:rPr>
              <a:t>Advantages</a:t>
            </a:r>
            <a:endParaRPr sz="2700"/>
          </a:p>
        </p:txBody>
      </p:sp>
      <p:sp>
        <p:nvSpPr>
          <p:cNvPr id="365" name="Google Shape;365;p56"/>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p>
            <a:pPr indent="0" lvl="0" marL="0" marR="25400" rtl="0" algn="l">
              <a:lnSpc>
                <a:spcPct val="156250"/>
              </a:lnSpc>
              <a:spcBef>
                <a:spcPts val="1500"/>
              </a:spcBef>
              <a:spcAft>
                <a:spcPts val="0"/>
              </a:spcAft>
              <a:buNone/>
            </a:pPr>
            <a:r>
              <a:rPr lang="en"/>
              <a:t>DevOps clears the </a:t>
            </a:r>
            <a:r>
              <a:rPr lang="en" u="sng"/>
              <a:t>descriptive process</a:t>
            </a:r>
            <a:r>
              <a:rPr lang="en"/>
              <a:t>, which gives clarity on product development and delivery.</a:t>
            </a:r>
            <a:endParaRPr/>
          </a:p>
          <a:p>
            <a:pPr indent="0" lvl="0" marL="0" rtl="0" algn="l">
              <a:spcBef>
                <a:spcPts val="1200"/>
              </a:spcBef>
              <a:spcAft>
                <a:spcPts val="1600"/>
              </a:spcAft>
              <a:buNone/>
            </a:pPr>
            <a:r>
              <a:t/>
            </a:r>
            <a:endParaRPr/>
          </a:p>
        </p:txBody>
      </p:sp>
      <p:pic>
        <p:nvPicPr>
          <p:cNvPr id="366" name="Google Shape;366;p56"/>
          <p:cNvPicPr preferRelativeResize="0"/>
          <p:nvPr/>
        </p:nvPicPr>
        <p:blipFill>
          <a:blip r:embed="rId3">
            <a:alphaModFix/>
          </a:blip>
          <a:stretch>
            <a:fillRect/>
          </a:stretch>
        </p:blipFill>
        <p:spPr>
          <a:xfrm>
            <a:off x="3195900" y="1311300"/>
            <a:ext cx="5643299" cy="310784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p>
            <a:pPr indent="0" lvl="0" marL="0" rtl="0" algn="just">
              <a:lnSpc>
                <a:spcPct val="130000"/>
              </a:lnSpc>
              <a:spcBef>
                <a:spcPts val="1400"/>
              </a:spcBef>
              <a:spcAft>
                <a:spcPts val="0"/>
              </a:spcAft>
              <a:buNone/>
            </a:pPr>
            <a:r>
              <a:t/>
            </a:r>
            <a:endParaRPr sz="1600">
              <a:solidFill>
                <a:srgbClr val="610B4B"/>
              </a:solidFill>
              <a:highlight>
                <a:srgbClr val="FFFFFF"/>
              </a:highlight>
              <a:latin typeface="Arial"/>
              <a:ea typeface="Arial"/>
              <a:cs typeface="Arial"/>
              <a:sym typeface="Arial"/>
            </a:endParaRPr>
          </a:p>
          <a:p>
            <a:pPr indent="0" lvl="0" marL="0" rtl="0" algn="ctr">
              <a:lnSpc>
                <a:spcPct val="130000"/>
              </a:lnSpc>
              <a:spcBef>
                <a:spcPts val="1400"/>
              </a:spcBef>
              <a:spcAft>
                <a:spcPts val="400"/>
              </a:spcAft>
              <a:buNone/>
            </a:pPr>
            <a:r>
              <a:rPr lang="en" sz="1900">
                <a:latin typeface="Arial"/>
                <a:ea typeface="Arial"/>
                <a:cs typeface="Arial"/>
                <a:sym typeface="Arial"/>
              </a:rPr>
              <a:t>Advantages</a:t>
            </a:r>
            <a:endParaRPr sz="2700"/>
          </a:p>
        </p:txBody>
      </p:sp>
      <p:sp>
        <p:nvSpPr>
          <p:cNvPr id="372" name="Google Shape;372;p5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p>
            <a:pPr indent="0" lvl="0" marL="0" marR="25400" rtl="0" algn="l">
              <a:lnSpc>
                <a:spcPct val="156250"/>
              </a:lnSpc>
              <a:spcBef>
                <a:spcPts val="1500"/>
              </a:spcBef>
              <a:spcAft>
                <a:spcPts val="0"/>
              </a:spcAft>
              <a:buNone/>
            </a:pPr>
            <a:r>
              <a:rPr lang="en"/>
              <a:t>It improves customer experience and satisfaction.</a:t>
            </a:r>
            <a:endParaRPr/>
          </a:p>
          <a:p>
            <a:pPr indent="0" lvl="0" marL="0" rtl="0" algn="l">
              <a:spcBef>
                <a:spcPts val="1200"/>
              </a:spcBef>
              <a:spcAft>
                <a:spcPts val="1600"/>
              </a:spcAft>
              <a:buNone/>
            </a:pPr>
            <a:r>
              <a:t/>
            </a:r>
            <a:endParaRPr/>
          </a:p>
        </p:txBody>
      </p:sp>
      <p:pic>
        <p:nvPicPr>
          <p:cNvPr id="373" name="Google Shape;373;p57"/>
          <p:cNvPicPr preferRelativeResize="0"/>
          <p:nvPr/>
        </p:nvPicPr>
        <p:blipFill>
          <a:blip r:embed="rId3">
            <a:alphaModFix/>
          </a:blip>
          <a:stretch>
            <a:fillRect/>
          </a:stretch>
        </p:blipFill>
        <p:spPr>
          <a:xfrm>
            <a:off x="3691200" y="1311301"/>
            <a:ext cx="4647750" cy="31000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8"/>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p>
            <a:pPr indent="0" lvl="0" marL="0" rtl="0" algn="just">
              <a:lnSpc>
                <a:spcPct val="130000"/>
              </a:lnSpc>
              <a:spcBef>
                <a:spcPts val="1400"/>
              </a:spcBef>
              <a:spcAft>
                <a:spcPts val="0"/>
              </a:spcAft>
              <a:buNone/>
            </a:pPr>
            <a:r>
              <a:t/>
            </a:r>
            <a:endParaRPr sz="1600">
              <a:solidFill>
                <a:srgbClr val="610B4B"/>
              </a:solidFill>
              <a:highlight>
                <a:srgbClr val="FFFFFF"/>
              </a:highlight>
              <a:latin typeface="Arial"/>
              <a:ea typeface="Arial"/>
              <a:cs typeface="Arial"/>
              <a:sym typeface="Arial"/>
            </a:endParaRPr>
          </a:p>
          <a:p>
            <a:pPr indent="0" lvl="0" marL="0" rtl="0" algn="ctr">
              <a:lnSpc>
                <a:spcPct val="130000"/>
              </a:lnSpc>
              <a:spcBef>
                <a:spcPts val="1400"/>
              </a:spcBef>
              <a:spcAft>
                <a:spcPts val="400"/>
              </a:spcAft>
              <a:buNone/>
            </a:pPr>
            <a:r>
              <a:rPr lang="en" sz="1900">
                <a:latin typeface="Arial"/>
                <a:ea typeface="Arial"/>
                <a:cs typeface="Arial"/>
                <a:sym typeface="Arial"/>
              </a:rPr>
              <a:t>Advantages</a:t>
            </a:r>
            <a:endParaRPr sz="2700"/>
          </a:p>
        </p:txBody>
      </p:sp>
      <p:sp>
        <p:nvSpPr>
          <p:cNvPr id="379" name="Google Shape;379;p58"/>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p>
            <a:pPr indent="0" lvl="0" marL="0" marR="25400" rtl="0" algn="l">
              <a:lnSpc>
                <a:spcPct val="156250"/>
              </a:lnSpc>
              <a:spcBef>
                <a:spcPts val="1500"/>
              </a:spcBef>
              <a:spcAft>
                <a:spcPts val="0"/>
              </a:spcAft>
              <a:buNone/>
            </a:pPr>
            <a:r>
              <a:rPr lang="en"/>
              <a:t>DevOps simplifies collaboration and places all tools in the cloud for customers to access</a:t>
            </a:r>
            <a:endParaRPr/>
          </a:p>
          <a:p>
            <a:pPr indent="0" lvl="0" marL="0" rtl="0" algn="l">
              <a:spcBef>
                <a:spcPts val="1200"/>
              </a:spcBef>
              <a:spcAft>
                <a:spcPts val="1600"/>
              </a:spcAft>
              <a:buNone/>
            </a:pPr>
            <a:r>
              <a:t/>
            </a:r>
            <a:endParaRPr/>
          </a:p>
        </p:txBody>
      </p:sp>
      <p:pic>
        <p:nvPicPr>
          <p:cNvPr id="380" name="Google Shape;380;p58"/>
          <p:cNvPicPr preferRelativeResize="0"/>
          <p:nvPr/>
        </p:nvPicPr>
        <p:blipFill>
          <a:blip r:embed="rId3">
            <a:alphaModFix/>
          </a:blip>
          <a:stretch>
            <a:fillRect/>
          </a:stretch>
        </p:blipFill>
        <p:spPr>
          <a:xfrm>
            <a:off x="3242175" y="1349213"/>
            <a:ext cx="5643300" cy="3170720"/>
          </a:xfrm>
          <a:prstGeom prst="rect">
            <a:avLst/>
          </a:prstGeom>
          <a:noFill/>
          <a:ln>
            <a:noFill/>
          </a:ln>
        </p:spPr>
      </p:pic>
      <p:pic>
        <p:nvPicPr>
          <p:cNvPr id="381" name="Google Shape;381;p58"/>
          <p:cNvPicPr preferRelativeResize="0"/>
          <p:nvPr/>
        </p:nvPicPr>
        <p:blipFill>
          <a:blip r:embed="rId4">
            <a:alphaModFix/>
          </a:blip>
          <a:stretch>
            <a:fillRect/>
          </a:stretch>
        </p:blipFill>
        <p:spPr>
          <a:xfrm>
            <a:off x="451750" y="2946925"/>
            <a:ext cx="2516800" cy="1573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9"/>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p>
            <a:pPr indent="0" lvl="0" marL="0" rtl="0" algn="just">
              <a:lnSpc>
                <a:spcPct val="130000"/>
              </a:lnSpc>
              <a:spcBef>
                <a:spcPts val="1400"/>
              </a:spcBef>
              <a:spcAft>
                <a:spcPts val="0"/>
              </a:spcAft>
              <a:buNone/>
            </a:pPr>
            <a:r>
              <a:t/>
            </a:r>
            <a:endParaRPr sz="1600">
              <a:solidFill>
                <a:srgbClr val="610B4B"/>
              </a:solidFill>
              <a:highlight>
                <a:srgbClr val="FFFFFF"/>
              </a:highlight>
              <a:latin typeface="Arial"/>
              <a:ea typeface="Arial"/>
              <a:cs typeface="Arial"/>
              <a:sym typeface="Arial"/>
            </a:endParaRPr>
          </a:p>
          <a:p>
            <a:pPr indent="0" lvl="0" marL="0" rtl="0" algn="ctr">
              <a:lnSpc>
                <a:spcPct val="130000"/>
              </a:lnSpc>
              <a:spcBef>
                <a:spcPts val="1400"/>
              </a:spcBef>
              <a:spcAft>
                <a:spcPts val="400"/>
              </a:spcAft>
              <a:buNone/>
            </a:pPr>
            <a:r>
              <a:rPr lang="en" sz="1900">
                <a:latin typeface="Arial"/>
                <a:ea typeface="Arial"/>
                <a:cs typeface="Arial"/>
                <a:sym typeface="Arial"/>
              </a:rPr>
              <a:t>Advantages</a:t>
            </a:r>
            <a:endParaRPr sz="2700"/>
          </a:p>
        </p:txBody>
      </p:sp>
      <p:sp>
        <p:nvSpPr>
          <p:cNvPr id="387" name="Google Shape;387;p59"/>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p>
            <a:pPr indent="0" lvl="0" marL="0" marR="25400" rtl="0" algn="l">
              <a:lnSpc>
                <a:spcPct val="156250"/>
              </a:lnSpc>
              <a:spcBef>
                <a:spcPts val="1500"/>
              </a:spcBef>
              <a:spcAft>
                <a:spcPts val="0"/>
              </a:spcAft>
              <a:buNone/>
            </a:pPr>
            <a:r>
              <a:rPr lang="en"/>
              <a:t>D</a:t>
            </a:r>
            <a:r>
              <a:rPr lang="en"/>
              <a:t>evOps means collective responsibility, which leads to better team engagement and productivity</a:t>
            </a:r>
            <a:endParaRPr/>
          </a:p>
          <a:p>
            <a:pPr indent="0" lvl="0" marL="0" rtl="0" algn="l">
              <a:spcBef>
                <a:spcPts val="1200"/>
              </a:spcBef>
              <a:spcAft>
                <a:spcPts val="1600"/>
              </a:spcAft>
              <a:buNone/>
            </a:pPr>
            <a:r>
              <a:t/>
            </a:r>
            <a:endParaRPr/>
          </a:p>
        </p:txBody>
      </p:sp>
      <p:pic>
        <p:nvPicPr>
          <p:cNvPr id="388" name="Google Shape;388;p59"/>
          <p:cNvPicPr preferRelativeResize="0"/>
          <p:nvPr/>
        </p:nvPicPr>
        <p:blipFill>
          <a:blip r:embed="rId3">
            <a:alphaModFix/>
          </a:blip>
          <a:stretch>
            <a:fillRect/>
          </a:stretch>
        </p:blipFill>
        <p:spPr>
          <a:xfrm>
            <a:off x="885925" y="2968625"/>
            <a:ext cx="1503005" cy="1306500"/>
          </a:xfrm>
          <a:prstGeom prst="rect">
            <a:avLst/>
          </a:prstGeom>
          <a:noFill/>
          <a:ln>
            <a:noFill/>
          </a:ln>
        </p:spPr>
      </p:pic>
      <p:pic>
        <p:nvPicPr>
          <p:cNvPr id="389" name="Google Shape;389;p59"/>
          <p:cNvPicPr preferRelativeResize="0"/>
          <p:nvPr/>
        </p:nvPicPr>
        <p:blipFill>
          <a:blip r:embed="rId4">
            <a:alphaModFix/>
          </a:blip>
          <a:stretch>
            <a:fillRect/>
          </a:stretch>
        </p:blipFill>
        <p:spPr>
          <a:xfrm>
            <a:off x="3144200" y="1326725"/>
            <a:ext cx="5643300" cy="294840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0"/>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p>
            <a:pPr indent="0" lvl="0" marL="0" rtl="0" algn="just">
              <a:lnSpc>
                <a:spcPct val="130000"/>
              </a:lnSpc>
              <a:spcBef>
                <a:spcPts val="1400"/>
              </a:spcBef>
              <a:spcAft>
                <a:spcPts val="0"/>
              </a:spcAft>
              <a:buNone/>
            </a:pPr>
            <a:r>
              <a:t/>
            </a:r>
            <a:endParaRPr sz="1600">
              <a:solidFill>
                <a:srgbClr val="610B4B"/>
              </a:solidFill>
              <a:highlight>
                <a:srgbClr val="FFFFFF"/>
              </a:highlight>
              <a:latin typeface="Arial"/>
              <a:ea typeface="Arial"/>
              <a:cs typeface="Arial"/>
              <a:sym typeface="Arial"/>
            </a:endParaRPr>
          </a:p>
          <a:p>
            <a:pPr indent="0" lvl="0" marL="0" rtl="0" algn="ctr">
              <a:lnSpc>
                <a:spcPct val="130000"/>
              </a:lnSpc>
              <a:spcBef>
                <a:spcPts val="1400"/>
              </a:spcBef>
              <a:spcAft>
                <a:spcPts val="400"/>
              </a:spcAft>
              <a:buNone/>
            </a:pPr>
            <a:r>
              <a:rPr lang="en" sz="1900">
                <a:latin typeface="Arial"/>
                <a:ea typeface="Arial"/>
                <a:cs typeface="Arial"/>
                <a:sym typeface="Arial"/>
              </a:rPr>
              <a:t>Disa</a:t>
            </a:r>
            <a:r>
              <a:rPr lang="en" sz="1900">
                <a:latin typeface="Arial"/>
                <a:ea typeface="Arial"/>
                <a:cs typeface="Arial"/>
                <a:sym typeface="Arial"/>
              </a:rPr>
              <a:t>dvantages</a:t>
            </a:r>
            <a:endParaRPr sz="2700"/>
          </a:p>
        </p:txBody>
      </p:sp>
      <p:sp>
        <p:nvSpPr>
          <p:cNvPr id="395" name="Google Shape;395;p60"/>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p>
            <a:pPr indent="0" lvl="0" marL="0" marR="25400" rtl="0" algn="l">
              <a:lnSpc>
                <a:spcPct val="156250"/>
              </a:lnSpc>
              <a:spcBef>
                <a:spcPts val="1500"/>
              </a:spcBef>
              <a:spcAft>
                <a:spcPts val="0"/>
              </a:spcAft>
              <a:buNone/>
            </a:pPr>
            <a:r>
              <a:rPr lang="en"/>
              <a:t>D</a:t>
            </a:r>
            <a:r>
              <a:rPr lang="en"/>
              <a:t>evOps professional or expert's developers are less available</a:t>
            </a:r>
            <a:endParaRPr/>
          </a:p>
          <a:p>
            <a:pPr indent="0" lvl="0" marL="0" rtl="0" algn="l">
              <a:spcBef>
                <a:spcPts val="1200"/>
              </a:spcBef>
              <a:spcAft>
                <a:spcPts val="1600"/>
              </a:spcAft>
              <a:buNone/>
            </a:pPr>
            <a:r>
              <a:t/>
            </a:r>
            <a:endParaRPr/>
          </a:p>
        </p:txBody>
      </p:sp>
      <p:pic>
        <p:nvPicPr>
          <p:cNvPr id="396" name="Google Shape;396;p60"/>
          <p:cNvPicPr preferRelativeResize="0"/>
          <p:nvPr/>
        </p:nvPicPr>
        <p:blipFill>
          <a:blip r:embed="rId3">
            <a:alphaModFix/>
          </a:blip>
          <a:stretch>
            <a:fillRect/>
          </a:stretch>
        </p:blipFill>
        <p:spPr>
          <a:xfrm>
            <a:off x="3356475" y="1240975"/>
            <a:ext cx="4740151" cy="3355524"/>
          </a:xfrm>
          <a:prstGeom prst="rect">
            <a:avLst/>
          </a:prstGeom>
          <a:noFill/>
          <a:ln>
            <a:noFill/>
          </a:ln>
        </p:spPr>
      </p:pic>
      <p:pic>
        <p:nvPicPr>
          <p:cNvPr id="397" name="Google Shape;397;p60"/>
          <p:cNvPicPr preferRelativeResize="0"/>
          <p:nvPr/>
        </p:nvPicPr>
        <p:blipFill>
          <a:blip r:embed="rId4">
            <a:alphaModFix/>
          </a:blip>
          <a:stretch>
            <a:fillRect/>
          </a:stretch>
        </p:blipFill>
        <p:spPr>
          <a:xfrm>
            <a:off x="544300" y="2529563"/>
            <a:ext cx="2209800" cy="20669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1"/>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p>
            <a:pPr indent="0" lvl="0" marL="0" rtl="0" algn="just">
              <a:lnSpc>
                <a:spcPct val="130000"/>
              </a:lnSpc>
              <a:spcBef>
                <a:spcPts val="1400"/>
              </a:spcBef>
              <a:spcAft>
                <a:spcPts val="0"/>
              </a:spcAft>
              <a:buNone/>
            </a:pPr>
            <a:r>
              <a:t/>
            </a:r>
            <a:endParaRPr sz="1600">
              <a:solidFill>
                <a:srgbClr val="610B4B"/>
              </a:solidFill>
              <a:highlight>
                <a:srgbClr val="FFFFFF"/>
              </a:highlight>
              <a:latin typeface="Arial"/>
              <a:ea typeface="Arial"/>
              <a:cs typeface="Arial"/>
              <a:sym typeface="Arial"/>
            </a:endParaRPr>
          </a:p>
          <a:p>
            <a:pPr indent="0" lvl="0" marL="0" rtl="0" algn="ctr">
              <a:lnSpc>
                <a:spcPct val="130000"/>
              </a:lnSpc>
              <a:spcBef>
                <a:spcPts val="1400"/>
              </a:spcBef>
              <a:spcAft>
                <a:spcPts val="400"/>
              </a:spcAft>
              <a:buNone/>
            </a:pPr>
            <a:r>
              <a:rPr lang="en" sz="1900">
                <a:latin typeface="Arial"/>
                <a:ea typeface="Arial"/>
                <a:cs typeface="Arial"/>
                <a:sym typeface="Arial"/>
              </a:rPr>
              <a:t>Disadvantages</a:t>
            </a:r>
            <a:endParaRPr sz="2700"/>
          </a:p>
        </p:txBody>
      </p:sp>
      <p:sp>
        <p:nvSpPr>
          <p:cNvPr id="403" name="Google Shape;403;p61"/>
          <p:cNvSpPr txBox="1"/>
          <p:nvPr>
            <p:ph idx="1" type="body"/>
          </p:nvPr>
        </p:nvSpPr>
        <p:spPr>
          <a:xfrm>
            <a:off x="387900" y="1594025"/>
            <a:ext cx="2808000" cy="1467600"/>
          </a:xfrm>
          <a:prstGeom prst="rect">
            <a:avLst/>
          </a:prstGeom>
        </p:spPr>
        <p:txBody>
          <a:bodyPr anchorCtr="0" anchor="t" bIns="91425" lIns="91425" spcFirstLastPara="1" rIns="91425" wrap="square" tIns="91425">
            <a:noAutofit/>
          </a:bodyPr>
          <a:lstStyle/>
          <a:p>
            <a:pPr indent="0" lvl="0" marL="0" marR="25400" rtl="0" algn="l">
              <a:lnSpc>
                <a:spcPct val="156250"/>
              </a:lnSpc>
              <a:spcBef>
                <a:spcPts val="1500"/>
              </a:spcBef>
              <a:spcAft>
                <a:spcPts val="0"/>
              </a:spcAft>
              <a:buNone/>
            </a:pPr>
            <a:r>
              <a:rPr lang="en"/>
              <a:t>Developing with DevOps is so expensive.</a:t>
            </a:r>
            <a:endParaRPr/>
          </a:p>
          <a:p>
            <a:pPr indent="0" lvl="0" marL="0" marR="25400" rtl="0" algn="l">
              <a:lnSpc>
                <a:spcPct val="156250"/>
              </a:lnSpc>
              <a:spcBef>
                <a:spcPts val="1500"/>
              </a:spcBef>
              <a:spcAft>
                <a:spcPts val="0"/>
              </a:spcAft>
              <a:buNone/>
            </a:pPr>
            <a:r>
              <a:rPr lang="en"/>
              <a:t>Because</a:t>
            </a:r>
            <a:endParaRPr/>
          </a:p>
          <a:p>
            <a:pPr indent="0" lvl="0" marL="0" rtl="0" algn="l">
              <a:spcBef>
                <a:spcPts val="1200"/>
              </a:spcBef>
              <a:spcAft>
                <a:spcPts val="1600"/>
              </a:spcAft>
              <a:buNone/>
            </a:pPr>
            <a:r>
              <a:t/>
            </a:r>
            <a:endParaRPr/>
          </a:p>
        </p:txBody>
      </p:sp>
      <p:pic>
        <p:nvPicPr>
          <p:cNvPr id="404" name="Google Shape;404;p61"/>
          <p:cNvPicPr preferRelativeResize="0"/>
          <p:nvPr/>
        </p:nvPicPr>
        <p:blipFill>
          <a:blip r:embed="rId3">
            <a:alphaModFix/>
          </a:blip>
          <a:stretch>
            <a:fillRect/>
          </a:stretch>
        </p:blipFill>
        <p:spPr>
          <a:xfrm>
            <a:off x="3038075" y="1311300"/>
            <a:ext cx="5643300" cy="3174356"/>
          </a:xfrm>
          <a:prstGeom prst="rect">
            <a:avLst/>
          </a:prstGeom>
          <a:noFill/>
          <a:ln>
            <a:noFill/>
          </a:ln>
        </p:spPr>
      </p:pic>
      <p:sp>
        <p:nvSpPr>
          <p:cNvPr id="405" name="Google Shape;405;p61"/>
          <p:cNvSpPr txBox="1"/>
          <p:nvPr/>
        </p:nvSpPr>
        <p:spPr>
          <a:xfrm>
            <a:off x="387900" y="3061625"/>
            <a:ext cx="2494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Good DevOps experts are in big demand and can be very expensive. The automation and other software tools they require, and other operational costs add up quickly to a very expensive initiative</a:t>
            </a:r>
            <a:endParaRPr>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idx="2" type="body"/>
          </p:nvPr>
        </p:nvSpPr>
        <p:spPr>
          <a:xfrm>
            <a:off x="4800600" y="490750"/>
            <a:ext cx="4118100" cy="3807600"/>
          </a:xfrm>
          <a:prstGeom prst="rect">
            <a:avLst/>
          </a:prstGeom>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i="1" lang="en" sz="2400">
                <a:latin typeface="Arial"/>
                <a:ea typeface="Arial"/>
                <a:cs typeface="Arial"/>
                <a:sym typeface="Arial"/>
              </a:rPr>
              <a:t>“DevOps is the union of people, process, and products to enable continuous delivery of value to our end users.”  </a:t>
            </a:r>
            <a:endParaRPr b="1" i="1" sz="2400">
              <a:latin typeface="Arial"/>
              <a:ea typeface="Arial"/>
              <a:cs typeface="Arial"/>
              <a:sym typeface="Arial"/>
            </a:endParaRPr>
          </a:p>
          <a:p>
            <a:pPr indent="0" lvl="0" marL="0" marR="0" rtl="0" algn="l">
              <a:lnSpc>
                <a:spcPct val="150000"/>
              </a:lnSpc>
              <a:spcBef>
                <a:spcPts val="1200"/>
              </a:spcBef>
              <a:spcAft>
                <a:spcPts val="0"/>
              </a:spcAft>
              <a:buNone/>
            </a:pPr>
            <a:r>
              <a:rPr b="1" i="1" lang="en" sz="2400">
                <a:latin typeface="Arial"/>
                <a:ea typeface="Arial"/>
                <a:cs typeface="Arial"/>
                <a:sym typeface="Arial"/>
              </a:rPr>
              <a:t>       </a:t>
            </a:r>
            <a:endParaRPr b="1" i="1" sz="2400">
              <a:latin typeface="Arial"/>
              <a:ea typeface="Arial"/>
              <a:cs typeface="Arial"/>
              <a:sym typeface="Arial"/>
            </a:endParaRPr>
          </a:p>
          <a:p>
            <a:pPr indent="0" lvl="0" marL="0" marR="0" rtl="0" algn="l">
              <a:lnSpc>
                <a:spcPct val="150000"/>
              </a:lnSpc>
              <a:spcBef>
                <a:spcPts val="1200"/>
              </a:spcBef>
              <a:spcAft>
                <a:spcPts val="1200"/>
              </a:spcAft>
              <a:buNone/>
            </a:pPr>
            <a:r>
              <a:rPr b="1" i="1" lang="en" sz="2400">
                <a:latin typeface="Arial"/>
                <a:ea typeface="Arial"/>
                <a:cs typeface="Arial"/>
                <a:sym typeface="Arial"/>
              </a:rPr>
              <a:t>       Donovan Brown, MSFT</a:t>
            </a:r>
            <a:endParaRPr b="1" i="1" sz="2400">
              <a:latin typeface="Arial"/>
              <a:ea typeface="Arial"/>
              <a:cs typeface="Arial"/>
              <a:sym typeface="Arial"/>
            </a:endParaRPr>
          </a:p>
        </p:txBody>
      </p:sp>
      <p:sp>
        <p:nvSpPr>
          <p:cNvPr id="88" name="Google Shape;88;p17"/>
          <p:cNvSpPr txBox="1"/>
          <p:nvPr>
            <p:ph type="title"/>
          </p:nvPr>
        </p:nvSpPr>
        <p:spPr>
          <a:xfrm>
            <a:off x="336913" y="2026025"/>
            <a:ext cx="4045200" cy="75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DevOps is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2"/>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p>
            <a:pPr indent="0" lvl="0" marL="0" rtl="0" algn="just">
              <a:lnSpc>
                <a:spcPct val="130000"/>
              </a:lnSpc>
              <a:spcBef>
                <a:spcPts val="1400"/>
              </a:spcBef>
              <a:spcAft>
                <a:spcPts val="0"/>
              </a:spcAft>
              <a:buNone/>
            </a:pPr>
            <a:r>
              <a:t/>
            </a:r>
            <a:endParaRPr sz="1600">
              <a:solidFill>
                <a:srgbClr val="610B4B"/>
              </a:solidFill>
              <a:highlight>
                <a:srgbClr val="FFFFFF"/>
              </a:highlight>
              <a:latin typeface="Arial"/>
              <a:ea typeface="Arial"/>
              <a:cs typeface="Arial"/>
              <a:sym typeface="Arial"/>
            </a:endParaRPr>
          </a:p>
          <a:p>
            <a:pPr indent="0" lvl="0" marL="0" rtl="0" algn="ctr">
              <a:lnSpc>
                <a:spcPct val="130000"/>
              </a:lnSpc>
              <a:spcBef>
                <a:spcPts val="1400"/>
              </a:spcBef>
              <a:spcAft>
                <a:spcPts val="400"/>
              </a:spcAft>
              <a:buNone/>
            </a:pPr>
            <a:r>
              <a:rPr lang="en" sz="1900">
                <a:latin typeface="Arial"/>
                <a:ea typeface="Arial"/>
                <a:cs typeface="Arial"/>
                <a:sym typeface="Arial"/>
              </a:rPr>
              <a:t>Disadvantages</a:t>
            </a:r>
            <a:endParaRPr sz="2700"/>
          </a:p>
        </p:txBody>
      </p:sp>
      <p:sp>
        <p:nvSpPr>
          <p:cNvPr id="411" name="Google Shape;411;p62"/>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p>
            <a:pPr indent="0" lvl="0" marL="0" marR="25400" rtl="0" algn="l">
              <a:lnSpc>
                <a:spcPct val="156250"/>
              </a:lnSpc>
              <a:spcBef>
                <a:spcPts val="1500"/>
              </a:spcBef>
              <a:spcAft>
                <a:spcPts val="0"/>
              </a:spcAft>
              <a:buNone/>
            </a:pPr>
            <a:r>
              <a:rPr lang="en"/>
              <a:t>Adopting new DevOps technology into the industries is hard to manage in short time</a:t>
            </a:r>
            <a:endParaRPr/>
          </a:p>
          <a:p>
            <a:pPr indent="0" lvl="0" marL="0" rtl="0" algn="l">
              <a:spcBef>
                <a:spcPts val="1200"/>
              </a:spcBef>
              <a:spcAft>
                <a:spcPts val="1600"/>
              </a:spcAft>
              <a:buNone/>
            </a:pPr>
            <a:r>
              <a:t/>
            </a:r>
            <a:endParaRPr/>
          </a:p>
        </p:txBody>
      </p:sp>
      <p:pic>
        <p:nvPicPr>
          <p:cNvPr id="412" name="Google Shape;412;p62"/>
          <p:cNvPicPr preferRelativeResize="0"/>
          <p:nvPr/>
        </p:nvPicPr>
        <p:blipFill>
          <a:blip r:embed="rId3">
            <a:alphaModFix/>
          </a:blip>
          <a:stretch>
            <a:fillRect/>
          </a:stretch>
        </p:blipFill>
        <p:spPr>
          <a:xfrm>
            <a:off x="3323800" y="1311300"/>
            <a:ext cx="5643300" cy="338653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3"/>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p>
            <a:pPr indent="0" lvl="0" marL="0" rtl="0" algn="just">
              <a:lnSpc>
                <a:spcPct val="130000"/>
              </a:lnSpc>
              <a:spcBef>
                <a:spcPts val="1400"/>
              </a:spcBef>
              <a:spcAft>
                <a:spcPts val="0"/>
              </a:spcAft>
              <a:buNone/>
            </a:pPr>
            <a:r>
              <a:t/>
            </a:r>
            <a:endParaRPr sz="1600">
              <a:solidFill>
                <a:srgbClr val="610B4B"/>
              </a:solidFill>
              <a:highlight>
                <a:srgbClr val="FFFFFF"/>
              </a:highlight>
              <a:latin typeface="Arial"/>
              <a:ea typeface="Arial"/>
              <a:cs typeface="Arial"/>
              <a:sym typeface="Arial"/>
            </a:endParaRPr>
          </a:p>
          <a:p>
            <a:pPr indent="0" lvl="0" marL="0" rtl="0" algn="ctr">
              <a:lnSpc>
                <a:spcPct val="130000"/>
              </a:lnSpc>
              <a:spcBef>
                <a:spcPts val="1400"/>
              </a:spcBef>
              <a:spcAft>
                <a:spcPts val="400"/>
              </a:spcAft>
              <a:buNone/>
            </a:pPr>
            <a:r>
              <a:rPr lang="en" sz="1900">
                <a:latin typeface="Arial"/>
                <a:ea typeface="Arial"/>
                <a:cs typeface="Arial"/>
                <a:sym typeface="Arial"/>
              </a:rPr>
              <a:t>Disadvantages</a:t>
            </a:r>
            <a:endParaRPr sz="2700"/>
          </a:p>
        </p:txBody>
      </p:sp>
      <p:sp>
        <p:nvSpPr>
          <p:cNvPr id="418" name="Google Shape;418;p63"/>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p>
            <a:pPr indent="0" lvl="0" marL="0" marR="25400" rtl="0" algn="l">
              <a:lnSpc>
                <a:spcPct val="156250"/>
              </a:lnSpc>
              <a:spcBef>
                <a:spcPts val="1500"/>
              </a:spcBef>
              <a:spcAft>
                <a:spcPts val="0"/>
              </a:spcAft>
              <a:buNone/>
            </a:pPr>
            <a:r>
              <a:rPr lang="en"/>
              <a:t>Lack of DevOps knowledge can be a problem in the continuous integration of automation projects</a:t>
            </a:r>
            <a:endParaRPr/>
          </a:p>
          <a:p>
            <a:pPr indent="0" lvl="0" marL="0" rtl="0" algn="l">
              <a:spcBef>
                <a:spcPts val="1200"/>
              </a:spcBef>
              <a:spcAft>
                <a:spcPts val="1600"/>
              </a:spcAft>
              <a:buNone/>
            </a:pPr>
            <a:r>
              <a:t/>
            </a:r>
            <a:endParaRPr/>
          </a:p>
        </p:txBody>
      </p:sp>
      <p:pic>
        <p:nvPicPr>
          <p:cNvPr id="419" name="Google Shape;419;p63"/>
          <p:cNvPicPr preferRelativeResize="0"/>
          <p:nvPr/>
        </p:nvPicPr>
        <p:blipFill>
          <a:blip r:embed="rId3">
            <a:alphaModFix/>
          </a:blip>
          <a:stretch>
            <a:fillRect/>
          </a:stretch>
        </p:blipFill>
        <p:spPr>
          <a:xfrm>
            <a:off x="3707525" y="1311300"/>
            <a:ext cx="4611874" cy="3612624"/>
          </a:xfrm>
          <a:prstGeom prst="rect">
            <a:avLst/>
          </a:prstGeom>
          <a:noFill/>
          <a:ln>
            <a:noFill/>
          </a:ln>
        </p:spPr>
      </p:pic>
      <p:pic>
        <p:nvPicPr>
          <p:cNvPr id="420" name="Google Shape;420;p63"/>
          <p:cNvPicPr preferRelativeResize="0"/>
          <p:nvPr/>
        </p:nvPicPr>
        <p:blipFill>
          <a:blip r:embed="rId4">
            <a:alphaModFix/>
          </a:blip>
          <a:stretch>
            <a:fillRect/>
          </a:stretch>
        </p:blipFill>
        <p:spPr>
          <a:xfrm>
            <a:off x="387900" y="2879275"/>
            <a:ext cx="2305050" cy="1981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4"/>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 a result…</a:t>
            </a:r>
            <a:endParaRPr/>
          </a:p>
        </p:txBody>
      </p:sp>
      <p:pic>
        <p:nvPicPr>
          <p:cNvPr id="426" name="Google Shape;426;p64"/>
          <p:cNvPicPr preferRelativeResize="0"/>
          <p:nvPr/>
        </p:nvPicPr>
        <p:blipFill>
          <a:blip r:embed="rId3">
            <a:alphaModFix/>
          </a:blip>
          <a:stretch>
            <a:fillRect/>
          </a:stretch>
        </p:blipFill>
        <p:spPr>
          <a:xfrm>
            <a:off x="3348300" y="152400"/>
            <a:ext cx="3383309" cy="4838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5"/>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5"/>
          <p:cNvSpPr txBox="1"/>
          <p:nvPr>
            <p:ph idx="4294967295"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Thank you for your attention</a:t>
            </a:r>
            <a:endParaRPr>
              <a:solidFill>
                <a:schemeClr val="accent1"/>
              </a:solidFill>
            </a:endParaRPr>
          </a:p>
        </p:txBody>
      </p:sp>
      <p:sp>
        <p:nvSpPr>
          <p:cNvPr id="433" name="Google Shape;433;p65"/>
          <p:cNvSpPr txBox="1"/>
          <p:nvPr>
            <p:ph idx="4294967295" type="body"/>
          </p:nvPr>
        </p:nvSpPr>
        <p:spPr>
          <a:xfrm>
            <a:off x="311700" y="3198825"/>
            <a:ext cx="8520600" cy="1609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Any questions</a:t>
            </a:r>
            <a:r>
              <a:rPr lang="en" sz="2400"/>
              <a:t>?</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2216953" y="230150"/>
            <a:ext cx="4983900" cy="753300"/>
          </a:xfrm>
          <a:prstGeom prst="rect">
            <a:avLst/>
          </a:prstGeom>
        </p:spPr>
        <p:txBody>
          <a:bodyPr anchorCtr="0" anchor="b" bIns="91425" lIns="91425" spcFirstLastPara="1" rIns="91425" wrap="square" tIns="91425">
            <a:noAutofit/>
          </a:bodyPr>
          <a:lstStyle/>
          <a:p>
            <a:pPr indent="457200" lvl="0" marL="0" rtl="0" algn="l">
              <a:spcBef>
                <a:spcPts val="0"/>
              </a:spcBef>
              <a:spcAft>
                <a:spcPts val="0"/>
              </a:spcAft>
              <a:buNone/>
            </a:pPr>
            <a:r>
              <a:rPr lang="en"/>
              <a:t>DevOps Method </a:t>
            </a:r>
            <a:endParaRPr/>
          </a:p>
        </p:txBody>
      </p:sp>
      <p:pic>
        <p:nvPicPr>
          <p:cNvPr id="94" name="Google Shape;94;p18"/>
          <p:cNvPicPr preferRelativeResize="0"/>
          <p:nvPr/>
        </p:nvPicPr>
        <p:blipFill rotWithShape="1">
          <a:blip r:embed="rId3">
            <a:alphaModFix/>
          </a:blip>
          <a:srcRect b="0" l="0" r="0" t="16708"/>
          <a:stretch/>
        </p:blipFill>
        <p:spPr>
          <a:xfrm>
            <a:off x="1145100" y="1427900"/>
            <a:ext cx="6853776" cy="3211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2382150" y="337800"/>
            <a:ext cx="4327500" cy="77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DevOps Vs Agile </a:t>
            </a:r>
            <a:endParaRPr/>
          </a:p>
        </p:txBody>
      </p:sp>
      <p:pic>
        <p:nvPicPr>
          <p:cNvPr id="100" name="Google Shape;100;p19"/>
          <p:cNvPicPr preferRelativeResize="0"/>
          <p:nvPr/>
        </p:nvPicPr>
        <p:blipFill>
          <a:blip r:embed="rId3">
            <a:alphaModFix/>
          </a:blip>
          <a:stretch>
            <a:fillRect/>
          </a:stretch>
        </p:blipFill>
        <p:spPr>
          <a:xfrm>
            <a:off x="165650" y="1570392"/>
            <a:ext cx="4191400" cy="2067509"/>
          </a:xfrm>
          <a:prstGeom prst="rect">
            <a:avLst/>
          </a:prstGeom>
          <a:noFill/>
          <a:ln>
            <a:noFill/>
          </a:ln>
        </p:spPr>
      </p:pic>
      <p:sp>
        <p:nvSpPr>
          <p:cNvPr id="101" name="Google Shape;101;p19"/>
          <p:cNvSpPr txBox="1"/>
          <p:nvPr/>
        </p:nvSpPr>
        <p:spPr>
          <a:xfrm>
            <a:off x="4789225" y="1786800"/>
            <a:ext cx="4327500" cy="1569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DevOps enables collaboration between development and operation teams, while the Agile methodology makes developers and development cycles more efficient.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597338" y="769275"/>
            <a:ext cx="4045200" cy="75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DevOps is :</a:t>
            </a:r>
            <a:endParaRPr/>
          </a:p>
        </p:txBody>
      </p:sp>
      <p:sp>
        <p:nvSpPr>
          <p:cNvPr id="107" name="Google Shape;107;p20"/>
          <p:cNvSpPr txBox="1"/>
          <p:nvPr>
            <p:ph idx="2" type="body"/>
          </p:nvPr>
        </p:nvSpPr>
        <p:spPr>
          <a:xfrm>
            <a:off x="5046975" y="998000"/>
            <a:ext cx="3837000" cy="29373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t/>
            </a:r>
            <a:endParaRPr/>
          </a:p>
          <a:p>
            <a:pPr indent="-342900" lvl="0" marL="457200" marR="0" rtl="0" algn="l">
              <a:lnSpc>
                <a:spcPct val="115000"/>
              </a:lnSpc>
              <a:spcBef>
                <a:spcPts val="1600"/>
              </a:spcBef>
              <a:spcAft>
                <a:spcPts val="0"/>
              </a:spcAft>
              <a:buSzPts val="1800"/>
              <a:buChar char="●"/>
            </a:pPr>
            <a:r>
              <a:rPr lang="en"/>
              <a:t>Continuous integration,</a:t>
            </a:r>
            <a:endParaRPr/>
          </a:p>
          <a:p>
            <a:pPr indent="-342900" lvl="0" marL="457200" marR="0" rtl="0" algn="l">
              <a:lnSpc>
                <a:spcPct val="115000"/>
              </a:lnSpc>
              <a:spcBef>
                <a:spcPts val="0"/>
              </a:spcBef>
              <a:spcAft>
                <a:spcPts val="0"/>
              </a:spcAft>
              <a:buSzPts val="1800"/>
              <a:buChar char="●"/>
            </a:pPr>
            <a:r>
              <a:rPr lang="en"/>
              <a:t>Continuous delivery,</a:t>
            </a:r>
            <a:endParaRPr/>
          </a:p>
          <a:p>
            <a:pPr indent="-342900" lvl="0" marL="457200" marR="0" rtl="0" algn="l">
              <a:lnSpc>
                <a:spcPct val="115000"/>
              </a:lnSpc>
              <a:spcBef>
                <a:spcPts val="0"/>
              </a:spcBef>
              <a:spcAft>
                <a:spcPts val="0"/>
              </a:spcAft>
              <a:buSzPts val="1800"/>
              <a:buChar char="●"/>
            </a:pPr>
            <a:r>
              <a:rPr lang="en"/>
              <a:t>Continuous testing, </a:t>
            </a:r>
            <a:endParaRPr/>
          </a:p>
          <a:p>
            <a:pPr indent="-342900" lvl="0" marL="457200" marR="0" rtl="0" algn="l">
              <a:lnSpc>
                <a:spcPct val="115000"/>
              </a:lnSpc>
              <a:spcBef>
                <a:spcPts val="0"/>
              </a:spcBef>
              <a:spcAft>
                <a:spcPts val="0"/>
              </a:spcAft>
              <a:buSzPts val="1800"/>
              <a:buChar char="●"/>
            </a:pPr>
            <a:r>
              <a:rPr lang="en"/>
              <a:t>Continuous deployment,</a:t>
            </a:r>
            <a:endParaRPr/>
          </a:p>
          <a:p>
            <a:pPr indent="-342900" lvl="0" marL="457200" marR="0" rtl="0" algn="l">
              <a:lnSpc>
                <a:spcPct val="115000"/>
              </a:lnSpc>
              <a:spcBef>
                <a:spcPts val="0"/>
              </a:spcBef>
              <a:spcAft>
                <a:spcPts val="0"/>
              </a:spcAft>
              <a:buSzPts val="1800"/>
              <a:buChar char="●"/>
            </a:pPr>
            <a:r>
              <a:rPr lang="en"/>
              <a:t>Continuous operations,</a:t>
            </a:r>
            <a:endParaRPr/>
          </a:p>
          <a:p>
            <a:pPr indent="-342900" lvl="0" marL="457200" marR="0" rtl="0" algn="l">
              <a:lnSpc>
                <a:spcPct val="115000"/>
              </a:lnSpc>
              <a:spcBef>
                <a:spcPts val="0"/>
              </a:spcBef>
              <a:spcAft>
                <a:spcPts val="0"/>
              </a:spcAft>
              <a:buSzPts val="1800"/>
              <a:buChar char="●"/>
            </a:pPr>
            <a:r>
              <a:rPr lang="en"/>
              <a:t>Continuous collaboration</a:t>
            </a:r>
            <a:endParaRPr/>
          </a:p>
          <a:p>
            <a:pPr indent="0" lvl="0" marL="0" marR="0" rtl="0" algn="l">
              <a:lnSpc>
                <a:spcPct val="115000"/>
              </a:lnSpc>
              <a:spcBef>
                <a:spcPts val="1600"/>
              </a:spcBef>
              <a:spcAft>
                <a:spcPts val="1600"/>
              </a:spcAft>
              <a:buNone/>
            </a:pPr>
            <a:r>
              <a:t/>
            </a:r>
            <a:endParaRPr/>
          </a:p>
        </p:txBody>
      </p:sp>
      <p:pic>
        <p:nvPicPr>
          <p:cNvPr descr="Subscribe to our YouTube channel to stay up to date on all of our world-class products and exciting updates: https://goo.gl/YhZF9h&#10;Is DevOps just hype? Can it really make a difference? Get the answer with this simple and quick video.  You'll find out why more companies think DevOps is the answer for responding to customer needs quickly. Learn more at: http://cainc.to/hXVB6a" id="108" name="Google Shape;108;p20" title="What is DevOps? A Simple Explanation for Non-Techies">
            <a:hlinkClick r:id="rId3"/>
          </p:cNvPr>
          <p:cNvPicPr preferRelativeResize="0"/>
          <p:nvPr/>
        </p:nvPicPr>
        <p:blipFill>
          <a:blip r:embed="rId4">
            <a:alphaModFix/>
          </a:blip>
          <a:stretch>
            <a:fillRect/>
          </a:stretch>
        </p:blipFill>
        <p:spPr>
          <a:xfrm>
            <a:off x="848425" y="2022000"/>
            <a:ext cx="2730250" cy="20476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2476425" y="171475"/>
            <a:ext cx="4045200" cy="87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“CALMS MODEL”</a:t>
            </a:r>
            <a:endParaRPr/>
          </a:p>
        </p:txBody>
      </p:sp>
      <p:sp>
        <p:nvSpPr>
          <p:cNvPr id="114" name="Google Shape;114;p21"/>
          <p:cNvSpPr txBox="1"/>
          <p:nvPr>
            <p:ph idx="2" type="body"/>
          </p:nvPr>
        </p:nvSpPr>
        <p:spPr>
          <a:xfrm>
            <a:off x="5250975" y="1241375"/>
            <a:ext cx="3316500" cy="30885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1500">
                <a:solidFill>
                  <a:srgbClr val="080809"/>
                </a:solidFill>
                <a:highlight>
                  <a:srgbClr val="FFFFFF"/>
                </a:highlight>
                <a:latin typeface="Arial"/>
                <a:ea typeface="Arial"/>
                <a:cs typeface="Arial"/>
                <a:sym typeface="Arial"/>
              </a:rPr>
              <a:t>	</a:t>
            </a:r>
            <a:endParaRPr/>
          </a:p>
        </p:txBody>
      </p:sp>
      <p:pic>
        <p:nvPicPr>
          <p:cNvPr id="115" name="Google Shape;115;p21"/>
          <p:cNvPicPr preferRelativeResize="0"/>
          <p:nvPr/>
        </p:nvPicPr>
        <p:blipFill>
          <a:blip r:embed="rId3">
            <a:alphaModFix/>
          </a:blip>
          <a:stretch>
            <a:fillRect/>
          </a:stretch>
        </p:blipFill>
        <p:spPr>
          <a:xfrm>
            <a:off x="827950" y="1393775"/>
            <a:ext cx="7678001" cy="3026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